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Montserrat Medium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g2+woZM8iCajQd3qHGGCODPWv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709AE0-7103-45FE-81BE-031021A6ACE6}">
  <a:tblStyle styleId="{50709AE0-7103-45FE-81BE-031021A6ACE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56" descr="portada-01.png"/>
          <p:cNvPicPr preferRelativeResize="0"/>
          <p:nvPr/>
        </p:nvPicPr>
        <p:blipFill rotWithShape="1">
          <a:blip r:embed="rId3">
            <a:alphaModFix/>
          </a:blip>
          <a:srcRect l="2689" r="-2689"/>
          <a:stretch/>
        </p:blipFill>
        <p:spPr>
          <a:xfrm>
            <a:off x="-2" y="0"/>
            <a:ext cx="12629073" cy="70909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6"/>
          <p:cNvSpPr txBox="1"/>
          <p:nvPr/>
        </p:nvSpPr>
        <p:spPr>
          <a:xfrm>
            <a:off x="9986480" y="413075"/>
            <a:ext cx="19077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Manabí</a:t>
            </a:r>
            <a:endParaRPr sz="16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7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4342562" y="2959595"/>
            <a:ext cx="35068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Despacho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53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841281" y="345054"/>
            <a:ext cx="357634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Despacho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2" name="Google Shape;152;p8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 descr="page11image17217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 descr="page11image17215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2233440" y="1998227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925540" y="2789456"/>
            <a:ext cx="1919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GABINETES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PROVINCIALES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2513365" y="2070676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4347053" y="1998227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920553" y="2789456"/>
            <a:ext cx="2156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REUNIONES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COE PROVINCIAL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4671416" y="2091749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550608" y="1998227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6124108" y="2789456"/>
            <a:ext cx="2156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MESAS DE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874971" y="2091749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8724181" y="1998227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8297681" y="2789456"/>
            <a:ext cx="2156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COMITÉS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SEGURIDAD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9115982" y="2091749"/>
            <a:ext cx="519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087879" y="3557204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2661379" y="4348433"/>
            <a:ext cx="2156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MESAS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VACUNACIÓN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3337259" y="3663908"/>
            <a:ext cx="8518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5141531" y="3563710"/>
            <a:ext cx="1303592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715031" y="4354939"/>
            <a:ext cx="21565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AUDIENCIAS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CIUDADANAS</a:t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>
            <a:off x="7295215" y="3571466"/>
            <a:ext cx="1779964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7106901" y="4354939"/>
            <a:ext cx="23004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COMUNICACIONES ENVIADAS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7498334" y="3617061"/>
            <a:ext cx="14117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3.184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1986" y="3528702"/>
            <a:ext cx="1804572" cy="7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5282561" y="3624817"/>
            <a:ext cx="1303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490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9443701" y="4354939"/>
            <a:ext cx="23004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COMUNICACIONES RECIBIDAS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784241" y="3592665"/>
            <a:ext cx="1360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1.481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582857" y="2959595"/>
            <a:ext cx="3026287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Talento humano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0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 txBox="1"/>
          <p:nvPr/>
        </p:nvSpPr>
        <p:spPr>
          <a:xfrm>
            <a:off x="841281" y="345054"/>
            <a:ext cx="357634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Talento humano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3" name="Google Shape;193;p10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 descr="page11image17217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 descr="page11image17215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page11image172158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page11image172147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 descr="page11image172137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1427514" y="1456998"/>
            <a:ext cx="89752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 unidad, coordinará la toma de decisiones de acuerdo a sus competencias con la Dirección de Administración de Talento Humano del Ministerio de Gobierno.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la Gobernación de Manabí contamos con un total de 219 personas que se encuentran laborando en esta institución: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939284" y="4176642"/>
            <a:ext cx="1472568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07055" y="3390803"/>
            <a:ext cx="17370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CONTRATO DE SERVICIOS</a:t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5027326" y="4176642"/>
            <a:ext cx="1472568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4666497" y="3390803"/>
            <a:ext cx="2194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NOMBRAMIENTOS PROVISIONALES</a:t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7286548" y="4176642"/>
            <a:ext cx="1472568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6925719" y="3390803"/>
            <a:ext cx="2194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NOMBRAMIENTOS PERMANENTES</a:t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9551546" y="4176642"/>
            <a:ext cx="1653265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9190718" y="3390803"/>
            <a:ext cx="21942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NOMBRAMIENTOS LIBRE REMOCIÓN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1364707" y="4249091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5534616" y="4247488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7653900" y="4229993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69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0015923" y="3952993"/>
            <a:ext cx="7737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74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2929448" y="4176642"/>
            <a:ext cx="1472568" cy="753035"/>
          </a:xfrm>
          <a:prstGeom prst="rect">
            <a:avLst/>
          </a:prstGeom>
          <a:solidFill>
            <a:srgbClr val="00206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2797219" y="3063200"/>
            <a:ext cx="173702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CONTRATOS RÉGIMEN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es-EC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CÓDIGO DE TRABAJO</a:t>
            </a:r>
            <a:endParaRPr sz="16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3354871" y="4249091"/>
            <a:ext cx="773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s-EC" sz="3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3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p10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 descr="page11image172179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 descr="page11image17215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 descr="page11image172158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 descr="page11image172147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 descr="page11image172137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" descr="page11image172189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" descr="page11image17219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" descr="page11image172166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" descr="page11image17218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page11image172124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page11image172154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page11image172118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1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1"/>
          <p:cNvSpPr txBox="1"/>
          <p:nvPr/>
        </p:nvSpPr>
        <p:spPr>
          <a:xfrm>
            <a:off x="841281" y="345054"/>
            <a:ext cx="357634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Talento humano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35" name="Google Shape;235;p11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1"/>
          <p:cNvGrpSpPr/>
          <p:nvPr/>
        </p:nvGrpSpPr>
        <p:grpSpPr>
          <a:xfrm>
            <a:off x="4392108" y="1042391"/>
            <a:ext cx="4666260" cy="4666261"/>
            <a:chOff x="1405562" y="48715"/>
            <a:chExt cx="4666260" cy="4666261"/>
          </a:xfrm>
        </p:grpSpPr>
        <p:sp>
          <p:nvSpPr>
            <p:cNvPr id="237" name="Google Shape;237;p11"/>
            <p:cNvSpPr/>
            <p:nvPr/>
          </p:nvSpPr>
          <p:spPr>
            <a:xfrm>
              <a:off x="1790497" y="298299"/>
              <a:ext cx="4031741" cy="4031741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 txBox="1"/>
            <p:nvPr/>
          </p:nvSpPr>
          <p:spPr>
            <a:xfrm>
              <a:off x="3930680" y="1133926"/>
              <a:ext cx="1487904" cy="1103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s-EC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Intendente General de Policía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s-EC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Subintendente</a:t>
              </a: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1790497" y="433651"/>
              <a:ext cx="4031741" cy="4031741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 txBox="1"/>
            <p:nvPr/>
          </p:nvSpPr>
          <p:spPr>
            <a:xfrm>
              <a:off x="3930680" y="2525836"/>
              <a:ext cx="1487904" cy="1103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Jefes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Políticos</a:t>
              </a: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1655146" y="433651"/>
              <a:ext cx="4031741" cy="4031741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chemeClr val="accen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 txBox="1"/>
            <p:nvPr/>
          </p:nvSpPr>
          <p:spPr>
            <a:xfrm>
              <a:off x="2058800" y="2525836"/>
              <a:ext cx="1487904" cy="1103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EC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46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s-EC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Tenientes Políticos</a:t>
              </a: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1655146" y="298299"/>
              <a:ext cx="4031741" cy="403174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1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2058800" y="1133926"/>
              <a:ext cx="1487904" cy="1103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s-EC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Comisarios Nacionales de Policía</a:t>
              </a: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540913" y="48715"/>
              <a:ext cx="4530909" cy="4530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540913" y="184067"/>
              <a:ext cx="4530909" cy="4530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405562" y="184067"/>
              <a:ext cx="4530909" cy="4530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405562" y="48715"/>
              <a:ext cx="4530909" cy="45309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1"/>
          <p:cNvSpPr/>
          <p:nvPr/>
        </p:nvSpPr>
        <p:spPr>
          <a:xfrm>
            <a:off x="1215541" y="1689960"/>
            <a:ext cx="2827820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EQUIPO DE TRABAJO EN TERRITORIO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 uno de ellos cumple con una función primordial e importante basándose en sus atribuciones y competencias en representación del ejecutivo, velando la seguridad y el orden público de los ciudadanos.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2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4366896" y="3050455"/>
            <a:ext cx="3458208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Jurídico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841281" y="345054"/>
            <a:ext cx="357634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Jurídico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4" name="Google Shape;264;p13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/>
          <p:nvPr/>
        </p:nvSpPr>
        <p:spPr>
          <a:xfrm>
            <a:off x="1202379" y="1301536"/>
            <a:ext cx="978724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Asesoría Jurídica vela porque todos los actos jurídicos de la institución, sus administradores y empleados, se enmarquen en la ley, promoviendo una cultura de respeto a los derechos del ciudadano como persona y como usuario de nuestros servicios. 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6" name="Google Shape;266;p13"/>
          <p:cNvGrpSpPr/>
          <p:nvPr/>
        </p:nvGrpSpPr>
        <p:grpSpPr>
          <a:xfrm>
            <a:off x="1837144" y="3135771"/>
            <a:ext cx="8517710" cy="1002083"/>
            <a:chOff x="2496" y="572384"/>
            <a:chExt cx="8517710" cy="1002083"/>
          </a:xfrm>
        </p:grpSpPr>
        <p:sp>
          <p:nvSpPr>
            <p:cNvPr id="267" name="Google Shape;267;p13"/>
            <p:cNvSpPr/>
            <p:nvPr/>
          </p:nvSpPr>
          <p:spPr>
            <a:xfrm>
              <a:off x="2496" y="572384"/>
              <a:ext cx="2505208" cy="1002083"/>
            </a:xfrm>
            <a:prstGeom prst="homePlate">
              <a:avLst>
                <a:gd name="adj" fmla="val 50000"/>
              </a:avLst>
            </a:prstGeom>
            <a:solidFill>
              <a:srgbClr val="3A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 txBox="1"/>
            <p:nvPr/>
          </p:nvSpPr>
          <p:spPr>
            <a:xfrm>
              <a:off x="2496" y="572384"/>
              <a:ext cx="2254687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49</a:t>
              </a: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2006663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567AC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2507705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75</a:t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010831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7992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4511873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211</a:t>
              </a: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6014998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9BAB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 txBox="1"/>
            <p:nvPr/>
          </p:nvSpPr>
          <p:spPr>
            <a:xfrm>
              <a:off x="6516040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37325" rIns="18650" bIns="37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4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Lotaip art 7.-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EC" sz="14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Difusión de Información Pública.</a:t>
              </a:r>
              <a:endParaRPr/>
            </a:p>
          </p:txBody>
        </p:sp>
      </p:grpSp>
      <p:sp>
        <p:nvSpPr>
          <p:cNvPr id="275" name="Google Shape;275;p13"/>
          <p:cNvSpPr/>
          <p:nvPr/>
        </p:nvSpPr>
        <p:spPr>
          <a:xfrm>
            <a:off x="1968883" y="4335493"/>
            <a:ext cx="17053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CONTRATOS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5867420" y="4186986"/>
            <a:ext cx="211688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SOLICITUDES GENERALES RESUELTAS</a:t>
            </a:r>
            <a:endParaRPr/>
          </a:p>
        </p:txBody>
      </p:sp>
      <p:sp>
        <p:nvSpPr>
          <p:cNvPr id="277" name="Google Shape;277;p13"/>
          <p:cNvSpPr/>
          <p:nvPr/>
        </p:nvSpPr>
        <p:spPr>
          <a:xfrm>
            <a:off x="3983421" y="4227772"/>
            <a:ext cx="17053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INFORMES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JURÍDICOS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3597366" y="3050455"/>
            <a:ext cx="4997268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Comunicación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5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841281" y="345054"/>
            <a:ext cx="538724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Comunicación y Difusión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92" name="Google Shape;292;p15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5"/>
          <p:cNvGrpSpPr/>
          <p:nvPr/>
        </p:nvGrpSpPr>
        <p:grpSpPr>
          <a:xfrm>
            <a:off x="1600990" y="2513542"/>
            <a:ext cx="8517710" cy="1002083"/>
            <a:chOff x="2496" y="572384"/>
            <a:chExt cx="8517710" cy="1002083"/>
          </a:xfrm>
        </p:grpSpPr>
        <p:sp>
          <p:nvSpPr>
            <p:cNvPr id="294" name="Google Shape;294;p15"/>
            <p:cNvSpPr/>
            <p:nvPr/>
          </p:nvSpPr>
          <p:spPr>
            <a:xfrm>
              <a:off x="2496" y="572384"/>
              <a:ext cx="2505208" cy="1002083"/>
            </a:xfrm>
            <a:prstGeom prst="homePlate">
              <a:avLst>
                <a:gd name="adj" fmla="val 50000"/>
              </a:avLst>
            </a:prstGeom>
            <a:solidFill>
              <a:srgbClr val="3A66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2496" y="572384"/>
              <a:ext cx="2254687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2006663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567AC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2507705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010831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7992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4511873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6014998" y="572384"/>
              <a:ext cx="2505208" cy="1002083"/>
            </a:xfrm>
            <a:prstGeom prst="chevron">
              <a:avLst>
                <a:gd name="adj" fmla="val 50000"/>
              </a:avLst>
            </a:prstGeom>
            <a:solidFill>
              <a:srgbClr val="9BABD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6516040" y="572384"/>
              <a:ext cx="1503125" cy="10020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06675" rIns="5332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4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2" name="Google Shape;302;p15"/>
          <p:cNvSpPr/>
          <p:nvPr/>
        </p:nvSpPr>
        <p:spPr>
          <a:xfrm>
            <a:off x="1455529" y="3622737"/>
            <a:ext cx="21168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GABINETES DE COMUNICACIÓN</a:t>
            </a:r>
            <a:endParaRPr/>
          </a:p>
        </p:txBody>
      </p:sp>
      <p:sp>
        <p:nvSpPr>
          <p:cNvPr id="303" name="Google Shape;303;p15"/>
          <p:cNvSpPr/>
          <p:nvPr/>
        </p:nvSpPr>
        <p:spPr>
          <a:xfrm>
            <a:off x="3471200" y="3622736"/>
            <a:ext cx="21168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CONSEJO DE JEFES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 TENIENTES</a:t>
            </a:r>
            <a:endParaRPr sz="14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5588085" y="3632511"/>
            <a:ext cx="21168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VISITAS PRESIDENCIALES</a:t>
            </a:r>
            <a:endParaRPr/>
          </a:p>
        </p:txBody>
      </p:sp>
      <p:sp>
        <p:nvSpPr>
          <p:cNvPr id="305" name="Google Shape;305;p15"/>
          <p:cNvSpPr/>
          <p:nvPr/>
        </p:nvSpPr>
        <p:spPr>
          <a:xfrm>
            <a:off x="7589163" y="3632511"/>
            <a:ext cx="2397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VISITAS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VICE-PRESIDENCIALES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6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198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/>
        </p:nvSpPr>
        <p:spPr>
          <a:xfrm>
            <a:off x="841281" y="345054"/>
            <a:ext cx="538724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Comunicación y Difusión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3" name="Google Shape;313;p16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/>
          <p:nvPr/>
        </p:nvSpPr>
        <p:spPr>
          <a:xfrm>
            <a:off x="794622" y="1391145"/>
            <a:ext cx="13216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Difusión:</a:t>
            </a:r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>
            <a:off x="1600675" y="2598527"/>
            <a:ext cx="8990648" cy="1908955"/>
            <a:chOff x="3382" y="16677"/>
            <a:chExt cx="8990648" cy="1908955"/>
          </a:xfrm>
        </p:grpSpPr>
        <p:sp>
          <p:nvSpPr>
            <p:cNvPr id="316" name="Google Shape;316;p16"/>
            <p:cNvSpPr/>
            <p:nvPr/>
          </p:nvSpPr>
          <p:spPr>
            <a:xfrm>
              <a:off x="3382" y="16677"/>
              <a:ext cx="2034083" cy="7670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 txBox="1"/>
            <p:nvPr/>
          </p:nvSpPr>
          <p:spPr>
            <a:xfrm>
              <a:off x="3382" y="16677"/>
              <a:ext cx="2034083" cy="76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191</a:t>
              </a: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382" y="783712"/>
              <a:ext cx="2034083" cy="1141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3382" y="783712"/>
              <a:ext cx="2034083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Boletines</a:t>
              </a:r>
              <a:endParaRPr/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prensa</a:t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322237" y="16677"/>
              <a:ext cx="2034083" cy="7670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 txBox="1"/>
            <p:nvPr/>
          </p:nvSpPr>
          <p:spPr>
            <a:xfrm>
              <a:off x="2322237" y="16677"/>
              <a:ext cx="2034083" cy="76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56</a:t>
              </a: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322237" y="783712"/>
              <a:ext cx="2034083" cy="1141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2322237" y="783712"/>
              <a:ext cx="2034083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Ruedas de prensa</a:t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4641092" y="16677"/>
              <a:ext cx="2034083" cy="7670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4641092" y="16677"/>
              <a:ext cx="2034083" cy="76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217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4641092" y="783712"/>
              <a:ext cx="2034083" cy="1141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4641092" y="783712"/>
              <a:ext cx="2034083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Material audiovisual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6959947" y="16677"/>
              <a:ext cx="2034083" cy="767034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6959947" y="16677"/>
              <a:ext cx="2034083" cy="767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20.000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6959947" y="783712"/>
              <a:ext cx="2034083" cy="114192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6959947" y="783712"/>
              <a:ext cx="2034083" cy="1141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Fotografías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8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0" name="Google Shape;80;p58"/>
          <p:cNvSpPr txBox="1"/>
          <p:nvPr/>
        </p:nvSpPr>
        <p:spPr>
          <a:xfrm>
            <a:off x="3687553" y="2959595"/>
            <a:ext cx="4816894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Misión y Visión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7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7"/>
          <p:cNvSpPr txBox="1"/>
          <p:nvPr/>
        </p:nvSpPr>
        <p:spPr>
          <a:xfrm>
            <a:off x="841281" y="345054"/>
            <a:ext cx="538724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Comunicación y Difusión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9" name="Google Shape;339;p17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/>
          <p:nvPr/>
        </p:nvSpPr>
        <p:spPr>
          <a:xfrm>
            <a:off x="794622" y="1391145"/>
            <a:ext cx="206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Redes Sociales:</a:t>
            </a:r>
            <a:endParaRPr/>
          </a:p>
        </p:txBody>
      </p:sp>
      <p:grpSp>
        <p:nvGrpSpPr>
          <p:cNvPr id="341" name="Google Shape;341;p17"/>
          <p:cNvGrpSpPr/>
          <p:nvPr/>
        </p:nvGrpSpPr>
        <p:grpSpPr>
          <a:xfrm>
            <a:off x="3146863" y="2543043"/>
            <a:ext cx="6368091" cy="2108881"/>
            <a:chOff x="35" y="22228"/>
            <a:chExt cx="6368091" cy="2108881"/>
          </a:xfrm>
        </p:grpSpPr>
        <p:sp>
          <p:nvSpPr>
            <p:cNvPr id="342" name="Google Shape;342;p17"/>
            <p:cNvSpPr/>
            <p:nvPr/>
          </p:nvSpPr>
          <p:spPr>
            <a:xfrm>
              <a:off x="35" y="22228"/>
              <a:ext cx="3407710" cy="835200"/>
            </a:xfrm>
            <a:prstGeom prst="rect">
              <a:avLst/>
            </a:prstGeom>
            <a:solidFill>
              <a:srgbClr val="3A66B1"/>
            </a:solid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 txBox="1"/>
            <p:nvPr/>
          </p:nvSpPr>
          <p:spPr>
            <a:xfrm>
              <a:off x="35" y="22228"/>
              <a:ext cx="3407710" cy="8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Red</a:t>
              </a:r>
              <a:r>
                <a:rPr lang="es-EC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C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</a:t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5" y="857429"/>
              <a:ext cx="3407710" cy="127368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 txBox="1"/>
            <p:nvPr/>
          </p:nvSpPr>
          <p:spPr>
            <a:xfrm>
              <a:off x="35" y="857429"/>
              <a:ext cx="3407710" cy="1273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s-EC" sz="18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Twitter</a:t>
              </a:r>
              <a:endParaRPr/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s-EC" sz="18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Facebook</a:t>
              </a:r>
              <a:endParaRPr/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•"/>
              </a:pPr>
              <a:r>
                <a:rPr lang="es-EC" sz="18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Instagram</a:t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960416" y="22228"/>
              <a:ext cx="3407710" cy="835200"/>
            </a:xfrm>
            <a:prstGeom prst="rect">
              <a:avLst/>
            </a:prstGeom>
            <a:solidFill>
              <a:srgbClr val="9BABD7"/>
            </a:solidFill>
            <a:ln w="25400" cap="flat" cmpd="sng">
              <a:solidFill>
                <a:srgbClr val="9BAB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 txBox="1"/>
            <p:nvPr/>
          </p:nvSpPr>
          <p:spPr>
            <a:xfrm>
              <a:off x="2960416" y="22228"/>
              <a:ext cx="3407710" cy="83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960416" y="857429"/>
              <a:ext cx="3407710" cy="127368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 txBox="1"/>
            <p:nvPr/>
          </p:nvSpPr>
          <p:spPr>
            <a:xfrm>
              <a:off x="2960416" y="857429"/>
              <a:ext cx="3407710" cy="1273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42225" bIns="160000" anchor="t" anchorCtr="0">
              <a:noAutofit/>
            </a:bodyPr>
            <a:lstStyle/>
            <a:p>
              <a:pPr marL="228600" marR="0" lvl="1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C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66.295</a:t>
              </a:r>
              <a:endParaRPr/>
            </a:p>
            <a:p>
              <a:pPr marL="228600" marR="0" lvl="1" indent="-22860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C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36.929</a:t>
              </a:r>
              <a:endParaRPr/>
            </a:p>
            <a:p>
              <a:pPr marL="228600" marR="0" lvl="1" indent="-22860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C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1.241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8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3597366" y="3050455"/>
            <a:ext cx="4997268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Administrativo Financiero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9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9"/>
          <p:cNvSpPr txBox="1"/>
          <p:nvPr/>
        </p:nvSpPr>
        <p:spPr>
          <a:xfrm>
            <a:off x="841281" y="345054"/>
            <a:ext cx="576271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Administrativo Financiero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4" name="Google Shape;364;p19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5" name="Google Shape;365;p19"/>
          <p:cNvGraphicFramePr/>
          <p:nvPr/>
        </p:nvGraphicFramePr>
        <p:xfrm>
          <a:off x="1358901" y="18578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{50709AE0-7103-45FE-81BE-031021A6ACE6}</a:tableStyleId>
              </a:tblPr>
              <a:tblGrid>
                <a:gridCol w="349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u="none" strike="noStrike" cap="none">
                          <a:solidFill>
                            <a:srgbClr val="002060"/>
                          </a:solidFill>
                        </a:rPr>
                        <a:t>Denominación </a:t>
                      </a:r>
                      <a:endParaRPr sz="1800" b="1" i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u="none" strike="noStrike" cap="none">
                          <a:solidFill>
                            <a:srgbClr val="002060"/>
                          </a:solidFill>
                        </a:rPr>
                        <a:t>Presupuesto Codificado </a:t>
                      </a:r>
                      <a:endParaRPr sz="1800" b="1" i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u="none" strike="noStrike" cap="none">
                          <a:solidFill>
                            <a:srgbClr val="002060"/>
                          </a:solidFill>
                        </a:rPr>
                        <a:t>Presupuesto Ejecutado</a:t>
                      </a:r>
                      <a:endParaRPr sz="1800" b="1" i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b="1" u="none" strike="noStrike" cap="none">
                          <a:solidFill>
                            <a:srgbClr val="002060"/>
                          </a:solidFill>
                        </a:rPr>
                        <a:t>% Ejecución </a:t>
                      </a:r>
                      <a:endParaRPr sz="1800" b="1" i="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/>
                        <a:t>Gasto en Personal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2.836.787,64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2.836.787,64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100,00%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/>
                        <a:t>Bienes y servicios de consumo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186.977,56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177.634,04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95,00%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/>
                        <a:t>Otros Gastos corrientes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10.692,96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10.681,96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99,90%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/>
                        <a:t>Transferencias o Donaciones Corrientes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1.229,81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1.229,81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100,00%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200" b="1" u="none" strike="noStrike" cap="none"/>
                        <a:t>Otros Pasivos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3.873,20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3.873,20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400" u="none" strike="noStrike" cap="none"/>
                        <a:t>100,00%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 cap="none"/>
                        <a:t> 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/>
                        <a:t>3.039.561,17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/>
                        <a:t>3.030.206,65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600" b="1" u="none" strike="noStrike" cap="none"/>
                        <a:t>99,69%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0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2840128" y="2718056"/>
            <a:ext cx="7018247" cy="208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Intendencia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Comisarías de Policía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21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841280" y="345054"/>
            <a:ext cx="7559769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C" sz="28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Intendencia y Comisarías de Policía </a:t>
            </a:r>
            <a:endParaRPr sz="28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0" name="Google Shape;380;p21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/>
          <p:nvPr/>
        </p:nvSpPr>
        <p:spPr>
          <a:xfrm>
            <a:off x="1202379" y="1205273"/>
            <a:ext cx="9787241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Intendente junto con los comisarios de policía de cada cantón, actúan de acuerdo a sus competencias establecidas en el Reglamento para la intervención de las y los Intendentes Generales y de las y los Comisarios Nacionales de Policía.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el transcurso del año 2021 se generaron los siguientes datos en toda la provincia:</a:t>
            </a:r>
            <a:endParaRPr/>
          </a:p>
        </p:txBody>
      </p:sp>
      <p:grpSp>
        <p:nvGrpSpPr>
          <p:cNvPr id="382" name="Google Shape;382;p21"/>
          <p:cNvGrpSpPr/>
          <p:nvPr/>
        </p:nvGrpSpPr>
        <p:grpSpPr>
          <a:xfrm>
            <a:off x="1297556" y="2878509"/>
            <a:ext cx="9596886" cy="2227648"/>
            <a:chOff x="3610" y="123557"/>
            <a:chExt cx="9596886" cy="2227648"/>
          </a:xfrm>
        </p:grpSpPr>
        <p:sp>
          <p:nvSpPr>
            <p:cNvPr id="383" name="Google Shape;383;p21"/>
            <p:cNvSpPr/>
            <p:nvPr/>
          </p:nvSpPr>
          <p:spPr>
            <a:xfrm>
              <a:off x="3610" y="123557"/>
              <a:ext cx="2171241" cy="77301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1"/>
            <p:cNvSpPr txBox="1"/>
            <p:nvPr/>
          </p:nvSpPr>
          <p:spPr>
            <a:xfrm>
              <a:off x="3610" y="123557"/>
              <a:ext cx="2171241" cy="773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8.633</a:t>
              </a: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3610" y="896570"/>
              <a:ext cx="2171241" cy="1454635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3610" y="896570"/>
              <a:ext cx="2171241" cy="145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Operativos de control y orden público</a:t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2478825" y="123557"/>
              <a:ext cx="2171241" cy="77301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2478825" y="123557"/>
              <a:ext cx="2171241" cy="773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24.731</a:t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2478825" y="896570"/>
              <a:ext cx="2171241" cy="1454635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2478825" y="896570"/>
              <a:ext cx="2171241" cy="145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Operativos de control de precios, peso y calidad</a:t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4954040" y="123557"/>
              <a:ext cx="2171241" cy="77301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 txBox="1"/>
            <p:nvPr/>
          </p:nvSpPr>
          <p:spPr>
            <a:xfrm>
              <a:off x="4954040" y="123557"/>
              <a:ext cx="2171241" cy="773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69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4954040" y="896570"/>
              <a:ext cx="2171241" cy="1454635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4954040" y="896570"/>
              <a:ext cx="2171241" cy="145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254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ctr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C" sz="15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Clausuras de establecimientos por incumplimiento de normativa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7429255" y="123557"/>
              <a:ext cx="2171241" cy="77301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7429255" y="123557"/>
              <a:ext cx="2171241" cy="773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>
                  <a:solidFill>
                    <a:schemeClr val="lt1"/>
                  </a:solidFill>
                </a:rPr>
                <a:t>89</a:t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7429255" y="896570"/>
              <a:ext cx="2171241" cy="1454635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 txBox="1"/>
            <p:nvPr/>
          </p:nvSpPr>
          <p:spPr>
            <a:xfrm>
              <a:off x="7429255" y="896570"/>
              <a:ext cx="2171241" cy="1454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106675" bIns="120000" anchor="t" anchorCtr="0">
              <a:noAutofit/>
            </a:bodyPr>
            <a:lstStyle/>
            <a:p>
              <a:pPr marL="114300" marR="0" lvl="1" indent="-190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905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ctr" rtl="0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•"/>
              </a:pPr>
              <a:r>
                <a:rPr lang="es-EC" sz="15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Operativos hidrocarburíferos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2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05" name="Google Shape;405;p22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2"/>
          <p:cNvSpPr txBox="1"/>
          <p:nvPr/>
        </p:nvSpPr>
        <p:spPr>
          <a:xfrm>
            <a:off x="841280" y="345054"/>
            <a:ext cx="7559769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C" sz="28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Intendencia y Comisarías de Policía </a:t>
            </a:r>
            <a:endParaRPr sz="28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2"/>
          <p:cNvGrpSpPr/>
          <p:nvPr/>
        </p:nvGrpSpPr>
        <p:grpSpPr>
          <a:xfrm>
            <a:off x="785069" y="2197086"/>
            <a:ext cx="10621859" cy="2327040"/>
            <a:chOff x="3996" y="5468"/>
            <a:chExt cx="10621859" cy="2327040"/>
          </a:xfrm>
        </p:grpSpPr>
        <p:sp>
          <p:nvSpPr>
            <p:cNvPr id="408" name="Google Shape;408;p22"/>
            <p:cNvSpPr/>
            <p:nvPr/>
          </p:nvSpPr>
          <p:spPr>
            <a:xfrm>
              <a:off x="3996" y="5468"/>
              <a:ext cx="2403135" cy="921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3996" y="5468"/>
              <a:ext cx="2403135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3996" y="927068"/>
              <a:ext cx="2403135" cy="140544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3996" y="927068"/>
              <a:ext cx="2403135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Permisos otorgados para eventos públicos</a:t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2743571" y="5468"/>
              <a:ext cx="2403135" cy="921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2743571" y="5468"/>
              <a:ext cx="2403135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28.263</a:t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743571" y="927068"/>
              <a:ext cx="2403135" cy="140544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2743571" y="927068"/>
              <a:ext cx="2403135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Permisos anuales de funcionamiento a establecimientos</a:t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5483145" y="5468"/>
              <a:ext cx="2403135" cy="921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5483145" y="5468"/>
              <a:ext cx="2403135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693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5483145" y="927068"/>
              <a:ext cx="2403135" cy="140544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 txBox="1"/>
            <p:nvPr/>
          </p:nvSpPr>
          <p:spPr>
            <a:xfrm>
              <a:off x="5483145" y="927068"/>
              <a:ext cx="2403135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675" tIns="74675" rIns="99550" bIns="112000" anchor="t" anchorCtr="0">
              <a:noAutofit/>
            </a:bodyPr>
            <a:lstStyle/>
            <a:p>
              <a:pPr marL="114300" marR="0" lvl="1" indent="-254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Inspecciones en establecimientos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8222720" y="5468"/>
              <a:ext cx="2403135" cy="921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 txBox="1"/>
            <p:nvPr/>
          </p:nvSpPr>
          <p:spPr>
            <a:xfrm>
              <a:off x="8222720" y="5468"/>
              <a:ext cx="2403135" cy="92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>
                  <a:solidFill>
                    <a:schemeClr val="lt1"/>
                  </a:solidFill>
                </a:rPr>
                <a:t>35.782</a:t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8222720" y="927068"/>
              <a:ext cx="2403135" cy="140544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 txBox="1"/>
            <p:nvPr/>
          </p:nvSpPr>
          <p:spPr>
            <a:xfrm>
              <a:off x="8222720" y="927068"/>
              <a:ext cx="2403135" cy="140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675" tIns="90675" rIns="120900" bIns="136000" anchor="t" anchorCtr="0">
              <a:noAutofit/>
            </a:bodyPr>
            <a:lstStyle/>
            <a:p>
              <a:pPr marL="1714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Usuarios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atendidos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23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3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4044926" y="2718056"/>
            <a:ext cx="4102147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Jefatura y Tenencias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24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99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4"/>
          <p:cNvSpPr txBox="1"/>
          <p:nvPr/>
        </p:nvSpPr>
        <p:spPr>
          <a:xfrm>
            <a:off x="841281" y="345054"/>
            <a:ext cx="5799362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Jefatura y Tenencias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38" name="Google Shape;438;p24" descr="page11image17214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669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4"/>
          <p:cNvSpPr/>
          <p:nvPr/>
        </p:nvSpPr>
        <p:spPr>
          <a:xfrm>
            <a:off x="1202379" y="1401076"/>
            <a:ext cx="978724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 misión: </a:t>
            </a:r>
            <a:r>
              <a:rPr lang="es-EC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Representar al ejecutivo provincial, controlar el accionar administrativo de la organización pública cantonal para el eficiente cumplimiento de los objetivos institucionales, además articular a la gobernación con los niveles de gobierno y la ciudadanía en el ámbito local, promoviendo procesos de participación social, política, manteniendo la gobernabilidad. </a:t>
            </a:r>
            <a:endParaRPr/>
          </a:p>
        </p:txBody>
      </p:sp>
      <p:grpSp>
        <p:nvGrpSpPr>
          <p:cNvPr id="440" name="Google Shape;440;p24"/>
          <p:cNvGrpSpPr/>
          <p:nvPr/>
        </p:nvGrpSpPr>
        <p:grpSpPr>
          <a:xfrm>
            <a:off x="3196346" y="3244729"/>
            <a:ext cx="5799304" cy="1874872"/>
            <a:chOff x="28" y="8083"/>
            <a:chExt cx="5799304" cy="1874872"/>
          </a:xfrm>
        </p:grpSpPr>
        <p:sp>
          <p:nvSpPr>
            <p:cNvPr id="441" name="Google Shape;441;p24"/>
            <p:cNvSpPr/>
            <p:nvPr/>
          </p:nvSpPr>
          <p:spPr>
            <a:xfrm>
              <a:off x="28" y="8083"/>
              <a:ext cx="2709955" cy="77687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 txBox="1"/>
            <p:nvPr/>
          </p:nvSpPr>
          <p:spPr>
            <a:xfrm>
              <a:off x="28" y="8083"/>
              <a:ext cx="2709955" cy="77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33.003</a:t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8" y="784955"/>
              <a:ext cx="2709955" cy="109800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 txBox="1"/>
            <p:nvPr/>
          </p:nvSpPr>
          <p:spPr>
            <a:xfrm>
              <a:off x="28" y="784955"/>
              <a:ext cx="2709955" cy="10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Atención al usuario</a:t>
              </a: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89377" y="8083"/>
              <a:ext cx="2709955" cy="77687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rgbClr val="4372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089377" y="8083"/>
              <a:ext cx="2709955" cy="77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146300" rIns="256025" bIns="146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s-EC" sz="3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476.534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3089377" y="784955"/>
              <a:ext cx="2709955" cy="109800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w="25400" cap="flat" cmpd="sng">
              <a:solidFill>
                <a:srgbClr val="CCD3E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 txBox="1"/>
            <p:nvPr/>
          </p:nvSpPr>
          <p:spPr>
            <a:xfrm>
              <a:off x="3089377" y="784955"/>
              <a:ext cx="2709955" cy="10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6985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Certificados de</a:t>
              </a:r>
              <a:endParaRPr/>
            </a:p>
            <a:p>
              <a:pPr marL="171450" marR="0" lvl="1" indent="-171450" algn="ctr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EC" sz="1600" b="1" i="0" u="none" strike="noStrike" cap="none">
                  <a:solidFill>
                    <a:srgbClr val="0020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residencia</a:t>
              </a:r>
              <a:endParaRPr/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1202379" y="2672804"/>
            <a:ext cx="24930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Datos provinciales: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60" descr="fondo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0"/>
          <p:cNvSpPr txBox="1"/>
          <p:nvPr/>
        </p:nvSpPr>
        <p:spPr>
          <a:xfrm>
            <a:off x="2587249" y="3164625"/>
            <a:ext cx="3164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s-EC" sz="5600" b="1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Gracias</a:t>
            </a:r>
            <a:endParaRPr sz="5600" b="1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9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8" y="14287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9"/>
          <p:cNvSpPr txBox="1"/>
          <p:nvPr/>
        </p:nvSpPr>
        <p:spPr>
          <a:xfrm>
            <a:off x="2637218" y="1379368"/>
            <a:ext cx="155893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Misión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9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59"/>
          <p:cNvSpPr/>
          <p:nvPr/>
        </p:nvSpPr>
        <p:spPr>
          <a:xfrm>
            <a:off x="839639" y="2291299"/>
            <a:ext cx="485379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Somos el ente direccionador y orientador de la política del Gobierno Nacional en la provincia, de los planes y proyectos promovidos por el Ministerio de Gobierno a nivel provincial, a través de una gestión eficiente, eficaz, efectiva, transparente y pública, para el fortalecimiento de la gobernabilidad y la seguridad interna para el buen vivir. </a:t>
            </a:r>
            <a:endParaRPr/>
          </a:p>
        </p:txBody>
      </p:sp>
      <p:sp>
        <p:nvSpPr>
          <p:cNvPr id="89" name="Google Shape;89;p59"/>
          <p:cNvSpPr txBox="1"/>
          <p:nvPr/>
        </p:nvSpPr>
        <p:spPr>
          <a:xfrm>
            <a:off x="8140871" y="1379368"/>
            <a:ext cx="155893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Visión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9"/>
          <p:cNvSpPr/>
          <p:nvPr/>
        </p:nvSpPr>
        <p:spPr>
          <a:xfrm>
            <a:off x="6498566" y="2291299"/>
            <a:ext cx="4853795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Gobernación de Manabí es una institución de sólido prestigio, confianza y credibilidad, que se posicionará  en la provincia por su gestión transparente, por la calidad y calidez de sus servicios; y por su efectiva contribución a</a:t>
            </a:r>
            <a:r>
              <a:rPr lang="es-EC" sz="1800" b="1">
                <a:latin typeface="Montserrat"/>
                <a:ea typeface="Montserrat"/>
                <a:cs typeface="Montserrat"/>
                <a:sym typeface="Montserrat"/>
              </a:rPr>
              <a:t> la </a:t>
            </a: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preservación de la gobernabilidad, la paz social, el orden y la seguridad interna en la provincia, coadyuvando al bienestar de todos los manabitas. </a:t>
            </a:r>
            <a:endParaRPr sz="2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 descr="fondo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6501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342562" y="2959595"/>
            <a:ext cx="35068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EC" sz="4800" b="1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 legal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1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841281" y="345054"/>
            <a:ext cx="23661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Base legal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327030" y="1962361"/>
            <a:ext cx="953793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CONSTITUCIÓN DE LA REPÚBLICA DEL ECUADOR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100.- </a:t>
            </a: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todos los niveles de gobierno se conformarán instancias de participación integradas por autoridades electas, representantes del régimen dependiente y representantes de la sociedad del ámbito territorial de cada nivel de gobierno, que funcionarán regidas por principios democráticos. La participación en estas instancias se ejerce para: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Literal 4. </a:t>
            </a: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Fortalecer la democracia con mecanismos permanentes de transparencia, rendición de cuentas y control social.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841281" y="345054"/>
            <a:ext cx="23661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Base legal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97916" y="1628507"/>
            <a:ext cx="9596168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LEY ORGÁNICA DE PARTICIPACIÓN CIUDADANA Y CONTROL SOCIAL.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la Rendición de Cuentas: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88.- </a:t>
            </a: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Derecho ciudadano a la rendición de cuentas.- Las ciudadanas y ciudadanos, en forma individual o colectiva, comunas, comunidades, pueblos y nacionalidades indígenas, pueblos afro ecuatorianos y montubios, y demás formas lícitas de organización, podrán solicitar una vez al año la rendición de cuentas a las instituciones públicas o privadas que presten servicios públicos, manejen recursos públicos o desarrollen actividades de interés público, así como a los medios de comunicación social, siempre que tal rendición de cuentas no esté contemplada mediante otro procedimiento en la Constitución y las leyes.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841281" y="345054"/>
            <a:ext cx="23661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Base legal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151267" y="2264924"/>
            <a:ext cx="988946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LEY ORGÁNICA DE PARTICIPACIÓN CIUDADANA Y CONTROL SOCIAL.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89.- </a:t>
            </a: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Definición. - Se concibe la rendición de cuentas como un proceso sistemático, deliberado, interactivo y universal, que involucra a autoridades, funcionarias y funcionarios o sus representantes y representantes legales, según sea el caso, que estén obligadas u obligados a informar y someterse a evaluación de la ciudadanía por las acciones u omisiones en el ejercicio de su gestión y en la administración de recursos públicos.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841281" y="345054"/>
            <a:ext cx="23661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Base legal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590675" y="1916478"/>
            <a:ext cx="901065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LEY ORGÁNICA DE PARTICIPACIÓN CIUDADANA Y CONTROL SOCIAL.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Art. 91.- </a:t>
            </a: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Objetivos. - La rendición de cuentas tiene los siguientes objetivos: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Garantizar a los mandantes el acceso a la información de manera periódica y permanente, con respecto a la gestión pública.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Facilitar el ejercicio del derecho a ejecutar el control social de las acciones u omisiones de las gobernantes y los gobernantes, funcionarias y funcionarios, o de quienes manejen fondos públicos.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Vigilar el cumplimiento de las políticas públicas.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EC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Prevenir y evitar la corrupción y el mal gobierno.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 descr="fondo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1" cy="6871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841281" y="345054"/>
            <a:ext cx="2366103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C" sz="3200" b="1" i="0" u="none" strike="noStrike" cap="none">
                <a:solidFill>
                  <a:srgbClr val="1A2046"/>
                </a:solidFill>
                <a:latin typeface="Arial"/>
                <a:ea typeface="Arial"/>
                <a:cs typeface="Arial"/>
                <a:sym typeface="Arial"/>
              </a:rPr>
              <a:t>Base legal</a:t>
            </a:r>
            <a:endParaRPr sz="3200" b="1" i="0" u="none" strike="noStrike" cap="none">
              <a:solidFill>
                <a:srgbClr val="1A20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397848" y="5906500"/>
            <a:ext cx="379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C" sz="1600" b="0" i="0" u="none" strike="noStrike" cap="none">
                <a:solidFill>
                  <a:srgbClr val="1A204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Gobernación de Manabí</a:t>
            </a:r>
            <a:endParaRPr sz="1600" b="0" i="0" u="none" strike="noStrike" cap="none">
              <a:solidFill>
                <a:srgbClr val="1A204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590675" y="2606592"/>
            <a:ext cx="901065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LEY ORGÁNICA DE TRANSPARENCIA Y ACCESO A LA INFORMACIÓN PÚBLICA.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e) Garantizar el manejo transparente de la información pública, de manera que se posibilite la participación ciudadana en la toma de decisiones de interés general y la rendición de cuentas de las diferentes autoridades que ejerzan el poder público. 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Panorámica</PresentationFormat>
  <Paragraphs>245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Montserrat Medium</vt:lpstr>
      <vt:lpstr>Calibri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jmz</dc:creator>
  <cp:lastModifiedBy>MARIUXI</cp:lastModifiedBy>
  <cp:revision>1</cp:revision>
  <dcterms:created xsi:type="dcterms:W3CDTF">2021-08-03T22:20:48Z</dcterms:created>
  <dcterms:modified xsi:type="dcterms:W3CDTF">2022-03-29T22:18:39Z</dcterms:modified>
</cp:coreProperties>
</file>