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57" r:id="rId3"/>
    <p:sldId id="258" r:id="rId4"/>
    <p:sldId id="259" r:id="rId5"/>
    <p:sldId id="260" r:id="rId6"/>
    <p:sldId id="261" r:id="rId7"/>
    <p:sldId id="262" r:id="rId8"/>
    <p:sldId id="263" r:id="rId9"/>
    <p:sldId id="279" r:id="rId10"/>
    <p:sldId id="280" r:id="rId11"/>
    <p:sldId id="277" r:id="rId12"/>
    <p:sldId id="267" r:id="rId13"/>
    <p:sldId id="282" r:id="rId14"/>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CEE2EA"/>
          </a:solidFill>
        </a:fill>
      </a:tcStyle>
    </a:wholeTbl>
    <a:band2H>
      <a:tcTxStyle/>
      <a:tcStyle>
        <a:tcBdr/>
        <a:fill>
          <a:solidFill>
            <a:srgbClr val="E8F1F5"/>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CEE2EA"/>
          </a:solidFill>
        </a:fill>
      </a:tcStyle>
    </a:firstCol>
    <a:la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254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lastRow>
    <a:fir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059A9-06F4-4E5E-8419-76D88C92A70C}" type="doc">
      <dgm:prSet loTypeId="urn:microsoft.com/office/officeart/2005/8/layout/cycle8" loCatId="cycle" qsTypeId="urn:microsoft.com/office/officeart/2005/8/quickstyle/simple2" qsCatId="simple" csTypeId="urn:microsoft.com/office/officeart/2005/8/colors/accent1_4" csCatId="accent1" phldr="1"/>
      <dgm:spPr/>
    </dgm:pt>
    <dgm:pt modelId="{E279BF42-0A03-487E-B6F8-59042D25BD26}">
      <dgm:prSet phldrT="[Texto]"/>
      <dgm:spPr/>
      <dgm:t>
        <a:bodyPr/>
        <a:lstStyle/>
        <a:p>
          <a:r>
            <a:rPr lang="es-EC" dirty="0"/>
            <a:t>Intendente y Subintendente General de Policía de Manabí</a:t>
          </a:r>
        </a:p>
      </dgm:t>
    </dgm:pt>
    <dgm:pt modelId="{79484979-0823-4C4E-ABB6-50D19FB0846E}" type="parTrans" cxnId="{7D683B56-1AEE-46DD-A63C-ADAA74446807}">
      <dgm:prSet/>
      <dgm:spPr/>
      <dgm:t>
        <a:bodyPr/>
        <a:lstStyle/>
        <a:p>
          <a:endParaRPr lang="es-EC"/>
        </a:p>
      </dgm:t>
    </dgm:pt>
    <dgm:pt modelId="{EF5044E2-90F4-4A89-8227-F9DFAE49295E}" type="sibTrans" cxnId="{7D683B56-1AEE-46DD-A63C-ADAA74446807}">
      <dgm:prSet/>
      <dgm:spPr/>
      <dgm:t>
        <a:bodyPr/>
        <a:lstStyle/>
        <a:p>
          <a:endParaRPr lang="es-EC"/>
        </a:p>
      </dgm:t>
    </dgm:pt>
    <dgm:pt modelId="{E01B14EA-9192-4142-8225-B4BD86EB0B13}">
      <dgm:prSet phldrT="[Texto]"/>
      <dgm:spPr/>
      <dgm:t>
        <a:bodyPr/>
        <a:lstStyle/>
        <a:p>
          <a:r>
            <a:rPr lang="es-EC" dirty="0"/>
            <a:t>Jefes Políticos 20</a:t>
          </a:r>
        </a:p>
      </dgm:t>
    </dgm:pt>
    <dgm:pt modelId="{432D7AE9-C938-4B47-B777-9708124FE382}" type="parTrans" cxnId="{F9537A59-554E-4E0F-9DBF-D82B96C27623}">
      <dgm:prSet/>
      <dgm:spPr/>
      <dgm:t>
        <a:bodyPr/>
        <a:lstStyle/>
        <a:p>
          <a:endParaRPr lang="es-EC"/>
        </a:p>
      </dgm:t>
    </dgm:pt>
    <dgm:pt modelId="{38F623A9-30D3-49F3-833C-74A949B5C504}" type="sibTrans" cxnId="{F9537A59-554E-4E0F-9DBF-D82B96C27623}">
      <dgm:prSet/>
      <dgm:spPr/>
      <dgm:t>
        <a:bodyPr/>
        <a:lstStyle/>
        <a:p>
          <a:endParaRPr lang="es-EC"/>
        </a:p>
      </dgm:t>
    </dgm:pt>
    <dgm:pt modelId="{3F5FDF21-F0D5-43A3-A109-09D9B3EDE018}">
      <dgm:prSet phldrT="[Texto]"/>
      <dgm:spPr/>
      <dgm:t>
        <a:bodyPr/>
        <a:lstStyle/>
        <a:p>
          <a:r>
            <a:rPr lang="es-EC" dirty="0"/>
            <a:t>Comisarios Nacionales de Policía 22</a:t>
          </a:r>
        </a:p>
      </dgm:t>
    </dgm:pt>
    <dgm:pt modelId="{4A1CBAF9-C014-4712-9113-007BCCCF588E}" type="parTrans" cxnId="{196B3523-7378-4C04-9D9E-2C76B49D6FE5}">
      <dgm:prSet/>
      <dgm:spPr/>
      <dgm:t>
        <a:bodyPr/>
        <a:lstStyle/>
        <a:p>
          <a:endParaRPr lang="es-EC"/>
        </a:p>
      </dgm:t>
    </dgm:pt>
    <dgm:pt modelId="{07FC0543-FB70-4B85-A94A-CE32618749A2}" type="sibTrans" cxnId="{196B3523-7378-4C04-9D9E-2C76B49D6FE5}">
      <dgm:prSet/>
      <dgm:spPr/>
      <dgm:t>
        <a:bodyPr/>
        <a:lstStyle/>
        <a:p>
          <a:endParaRPr lang="es-EC"/>
        </a:p>
      </dgm:t>
    </dgm:pt>
    <dgm:pt modelId="{89C01B72-8E1C-4282-B725-2690B60D5F6B}">
      <dgm:prSet phldrT="[Texto]"/>
      <dgm:spPr>
        <a:solidFill>
          <a:schemeClr val="accent1">
            <a:lumMod val="75000"/>
          </a:schemeClr>
        </a:solidFill>
        <a:ln>
          <a:solidFill>
            <a:schemeClr val="accent1"/>
          </a:solidFill>
        </a:ln>
      </dgm:spPr>
      <dgm:t>
        <a:bodyPr/>
        <a:lstStyle/>
        <a:p>
          <a:r>
            <a:rPr lang="es-EC" dirty="0"/>
            <a:t>Tenientes Políticos  42</a:t>
          </a:r>
        </a:p>
      </dgm:t>
    </dgm:pt>
    <dgm:pt modelId="{B78C6BBD-15DB-4AEF-AD9E-5E42C1D2F98F}" type="parTrans" cxnId="{1D37068E-0F6C-4476-AD1C-DA18247A4C0A}">
      <dgm:prSet/>
      <dgm:spPr/>
      <dgm:t>
        <a:bodyPr/>
        <a:lstStyle/>
        <a:p>
          <a:endParaRPr lang="es-EC"/>
        </a:p>
      </dgm:t>
    </dgm:pt>
    <dgm:pt modelId="{441505F0-362A-45EC-9D76-D3A3720C57E5}" type="sibTrans" cxnId="{1D37068E-0F6C-4476-AD1C-DA18247A4C0A}">
      <dgm:prSet/>
      <dgm:spPr/>
      <dgm:t>
        <a:bodyPr/>
        <a:lstStyle/>
        <a:p>
          <a:endParaRPr lang="es-EC"/>
        </a:p>
      </dgm:t>
    </dgm:pt>
    <dgm:pt modelId="{216527D0-A65A-4B8E-939B-A7C3A9AC1A3B}" type="pres">
      <dgm:prSet presAssocID="{765059A9-06F4-4E5E-8419-76D88C92A70C}" presName="compositeShape" presStyleCnt="0">
        <dgm:presLayoutVars>
          <dgm:chMax val="7"/>
          <dgm:dir/>
          <dgm:resizeHandles val="exact"/>
        </dgm:presLayoutVars>
      </dgm:prSet>
      <dgm:spPr/>
    </dgm:pt>
    <dgm:pt modelId="{0E85DF1F-AE41-4091-AF5D-6CA63FE75776}" type="pres">
      <dgm:prSet presAssocID="{765059A9-06F4-4E5E-8419-76D88C92A70C}" presName="wedge1" presStyleLbl="node1" presStyleIdx="0" presStyleCnt="4" custLinFactNeighborY="0"/>
      <dgm:spPr/>
    </dgm:pt>
    <dgm:pt modelId="{107A9101-E6DA-4774-9DB0-25979E810421}" type="pres">
      <dgm:prSet presAssocID="{765059A9-06F4-4E5E-8419-76D88C92A70C}" presName="dummy1a" presStyleCnt="0"/>
      <dgm:spPr/>
    </dgm:pt>
    <dgm:pt modelId="{3C86CBF7-D49D-4208-89AA-76ABE09DC7E8}" type="pres">
      <dgm:prSet presAssocID="{765059A9-06F4-4E5E-8419-76D88C92A70C}" presName="dummy1b" presStyleCnt="0"/>
      <dgm:spPr/>
    </dgm:pt>
    <dgm:pt modelId="{FAABF14E-2F6C-46B2-8B82-83B88AE6C25D}" type="pres">
      <dgm:prSet presAssocID="{765059A9-06F4-4E5E-8419-76D88C92A70C}" presName="wedge1Tx" presStyleLbl="node1" presStyleIdx="0" presStyleCnt="4">
        <dgm:presLayoutVars>
          <dgm:chMax val="0"/>
          <dgm:chPref val="0"/>
          <dgm:bulletEnabled val="1"/>
        </dgm:presLayoutVars>
      </dgm:prSet>
      <dgm:spPr/>
    </dgm:pt>
    <dgm:pt modelId="{766473F9-C08A-4028-8105-A7765C4D35AF}" type="pres">
      <dgm:prSet presAssocID="{765059A9-06F4-4E5E-8419-76D88C92A70C}" presName="wedge2" presStyleLbl="node1" presStyleIdx="1" presStyleCnt="4"/>
      <dgm:spPr/>
    </dgm:pt>
    <dgm:pt modelId="{E17D29AB-4CE8-4012-B74D-AC21D3B20072}" type="pres">
      <dgm:prSet presAssocID="{765059A9-06F4-4E5E-8419-76D88C92A70C}" presName="dummy2a" presStyleCnt="0"/>
      <dgm:spPr/>
    </dgm:pt>
    <dgm:pt modelId="{4500D95E-0998-4892-B427-BA9366FD5350}" type="pres">
      <dgm:prSet presAssocID="{765059A9-06F4-4E5E-8419-76D88C92A70C}" presName="dummy2b" presStyleCnt="0"/>
      <dgm:spPr/>
    </dgm:pt>
    <dgm:pt modelId="{846B16BD-9799-4B6A-A869-B929C3DD1603}" type="pres">
      <dgm:prSet presAssocID="{765059A9-06F4-4E5E-8419-76D88C92A70C}" presName="wedge2Tx" presStyleLbl="node1" presStyleIdx="1" presStyleCnt="4">
        <dgm:presLayoutVars>
          <dgm:chMax val="0"/>
          <dgm:chPref val="0"/>
          <dgm:bulletEnabled val="1"/>
        </dgm:presLayoutVars>
      </dgm:prSet>
      <dgm:spPr/>
    </dgm:pt>
    <dgm:pt modelId="{7916B667-763E-413A-AADE-93C300CE2B7F}" type="pres">
      <dgm:prSet presAssocID="{765059A9-06F4-4E5E-8419-76D88C92A70C}" presName="wedge3" presStyleLbl="node1" presStyleIdx="2" presStyleCnt="4"/>
      <dgm:spPr/>
    </dgm:pt>
    <dgm:pt modelId="{89E44EDF-5B60-44FC-92EC-8FB7DDC1E5EB}" type="pres">
      <dgm:prSet presAssocID="{765059A9-06F4-4E5E-8419-76D88C92A70C}" presName="dummy3a" presStyleCnt="0"/>
      <dgm:spPr/>
    </dgm:pt>
    <dgm:pt modelId="{0B28E6F4-FF70-423E-874C-2F856DE788CE}" type="pres">
      <dgm:prSet presAssocID="{765059A9-06F4-4E5E-8419-76D88C92A70C}" presName="dummy3b" presStyleCnt="0"/>
      <dgm:spPr/>
    </dgm:pt>
    <dgm:pt modelId="{B62D85A2-1FA3-4888-B645-BC945A696C8D}" type="pres">
      <dgm:prSet presAssocID="{765059A9-06F4-4E5E-8419-76D88C92A70C}" presName="wedge3Tx" presStyleLbl="node1" presStyleIdx="2" presStyleCnt="4">
        <dgm:presLayoutVars>
          <dgm:chMax val="0"/>
          <dgm:chPref val="0"/>
          <dgm:bulletEnabled val="1"/>
        </dgm:presLayoutVars>
      </dgm:prSet>
      <dgm:spPr/>
    </dgm:pt>
    <dgm:pt modelId="{077EBBE5-377F-467C-8753-4591556D5D3C}" type="pres">
      <dgm:prSet presAssocID="{765059A9-06F4-4E5E-8419-76D88C92A70C}" presName="wedge4" presStyleLbl="node1" presStyleIdx="3" presStyleCnt="4" custLinFactNeighborX="-1706" custLinFactNeighborY="-1685"/>
      <dgm:spPr/>
    </dgm:pt>
    <dgm:pt modelId="{1BD258E7-CCA0-4F6F-B424-47B0FDF3A484}" type="pres">
      <dgm:prSet presAssocID="{765059A9-06F4-4E5E-8419-76D88C92A70C}" presName="dummy4a" presStyleCnt="0"/>
      <dgm:spPr/>
    </dgm:pt>
    <dgm:pt modelId="{289A09C8-509F-444D-A69A-7A5F35C154F4}" type="pres">
      <dgm:prSet presAssocID="{765059A9-06F4-4E5E-8419-76D88C92A70C}" presName="dummy4b" presStyleCnt="0"/>
      <dgm:spPr/>
    </dgm:pt>
    <dgm:pt modelId="{760D83E2-BD42-4CA0-B54A-B3722D07D4D3}" type="pres">
      <dgm:prSet presAssocID="{765059A9-06F4-4E5E-8419-76D88C92A70C}" presName="wedge4Tx" presStyleLbl="node1" presStyleIdx="3" presStyleCnt="4">
        <dgm:presLayoutVars>
          <dgm:chMax val="0"/>
          <dgm:chPref val="0"/>
          <dgm:bulletEnabled val="1"/>
        </dgm:presLayoutVars>
      </dgm:prSet>
      <dgm:spPr/>
    </dgm:pt>
    <dgm:pt modelId="{FE7C676A-B892-4102-AAD6-574D43E90E49}" type="pres">
      <dgm:prSet presAssocID="{EF5044E2-90F4-4A89-8227-F9DFAE49295E}" presName="arrowWedge1" presStyleLbl="fgSibTrans2D1" presStyleIdx="0" presStyleCnt="4"/>
      <dgm:spPr/>
    </dgm:pt>
    <dgm:pt modelId="{4348C4C5-F016-4AD7-8BA3-449F16AD1A92}" type="pres">
      <dgm:prSet presAssocID="{38F623A9-30D3-49F3-833C-74A949B5C504}" presName="arrowWedge2" presStyleLbl="fgSibTrans2D1" presStyleIdx="1" presStyleCnt="4"/>
      <dgm:spPr/>
    </dgm:pt>
    <dgm:pt modelId="{9128FE9C-E45E-4510-AF1C-AB5BCED1AF93}" type="pres">
      <dgm:prSet presAssocID="{441505F0-362A-45EC-9D76-D3A3720C57E5}" presName="arrowWedge3" presStyleLbl="fgSibTrans2D1" presStyleIdx="2" presStyleCnt="4"/>
      <dgm:spPr/>
    </dgm:pt>
    <dgm:pt modelId="{47F724F2-79DE-4AD6-8EFA-B4EF88CD21B6}" type="pres">
      <dgm:prSet presAssocID="{07FC0543-FB70-4B85-A94A-CE32618749A2}" presName="arrowWedge4" presStyleLbl="fgSibTrans2D1" presStyleIdx="3" presStyleCnt="4"/>
      <dgm:spPr/>
    </dgm:pt>
  </dgm:ptLst>
  <dgm:cxnLst>
    <dgm:cxn modelId="{5BFE8418-58CB-4337-B2BE-7C794F101EEE}" type="presOf" srcId="{E01B14EA-9192-4142-8225-B4BD86EB0B13}" destId="{766473F9-C08A-4028-8105-A7765C4D35AF}" srcOrd="0" destOrd="0" presId="urn:microsoft.com/office/officeart/2005/8/layout/cycle8"/>
    <dgm:cxn modelId="{196B3523-7378-4C04-9D9E-2C76B49D6FE5}" srcId="{765059A9-06F4-4E5E-8419-76D88C92A70C}" destId="{3F5FDF21-F0D5-43A3-A109-09D9B3EDE018}" srcOrd="3" destOrd="0" parTransId="{4A1CBAF9-C014-4712-9113-007BCCCF588E}" sibTransId="{07FC0543-FB70-4B85-A94A-CE32618749A2}"/>
    <dgm:cxn modelId="{3A936075-E1E1-4487-9362-F7E5492E6814}" type="presOf" srcId="{E279BF42-0A03-487E-B6F8-59042D25BD26}" destId="{0E85DF1F-AE41-4091-AF5D-6CA63FE75776}" srcOrd="0" destOrd="0" presId="urn:microsoft.com/office/officeart/2005/8/layout/cycle8"/>
    <dgm:cxn modelId="{7D683B56-1AEE-46DD-A63C-ADAA74446807}" srcId="{765059A9-06F4-4E5E-8419-76D88C92A70C}" destId="{E279BF42-0A03-487E-B6F8-59042D25BD26}" srcOrd="0" destOrd="0" parTransId="{79484979-0823-4C4E-ABB6-50D19FB0846E}" sibTransId="{EF5044E2-90F4-4A89-8227-F9DFAE49295E}"/>
    <dgm:cxn modelId="{B8A8C957-6162-4028-816B-5AB190FC36A9}" type="presOf" srcId="{3F5FDF21-F0D5-43A3-A109-09D9B3EDE018}" destId="{077EBBE5-377F-467C-8753-4591556D5D3C}" srcOrd="0" destOrd="0" presId="urn:microsoft.com/office/officeart/2005/8/layout/cycle8"/>
    <dgm:cxn modelId="{5AA27E58-8AF9-4524-9982-183D2993F5D6}" type="presOf" srcId="{89C01B72-8E1C-4282-B725-2690B60D5F6B}" destId="{7916B667-763E-413A-AADE-93C300CE2B7F}" srcOrd="0" destOrd="0" presId="urn:microsoft.com/office/officeart/2005/8/layout/cycle8"/>
    <dgm:cxn modelId="{F9537A59-554E-4E0F-9DBF-D82B96C27623}" srcId="{765059A9-06F4-4E5E-8419-76D88C92A70C}" destId="{E01B14EA-9192-4142-8225-B4BD86EB0B13}" srcOrd="1" destOrd="0" parTransId="{432D7AE9-C938-4B47-B777-9708124FE382}" sibTransId="{38F623A9-30D3-49F3-833C-74A949B5C504}"/>
    <dgm:cxn modelId="{1D37068E-0F6C-4476-AD1C-DA18247A4C0A}" srcId="{765059A9-06F4-4E5E-8419-76D88C92A70C}" destId="{89C01B72-8E1C-4282-B725-2690B60D5F6B}" srcOrd="2" destOrd="0" parTransId="{B78C6BBD-15DB-4AEF-AD9E-5E42C1D2F98F}" sibTransId="{441505F0-362A-45EC-9D76-D3A3720C57E5}"/>
    <dgm:cxn modelId="{062F428E-759D-47FA-B4EC-AD4252C1E90B}" type="presOf" srcId="{3F5FDF21-F0D5-43A3-A109-09D9B3EDE018}" destId="{760D83E2-BD42-4CA0-B54A-B3722D07D4D3}" srcOrd="1" destOrd="0" presId="urn:microsoft.com/office/officeart/2005/8/layout/cycle8"/>
    <dgm:cxn modelId="{974CC9A6-F2D9-40F2-AFE9-93E405DC449A}" type="presOf" srcId="{765059A9-06F4-4E5E-8419-76D88C92A70C}" destId="{216527D0-A65A-4B8E-939B-A7C3A9AC1A3B}" srcOrd="0" destOrd="0" presId="urn:microsoft.com/office/officeart/2005/8/layout/cycle8"/>
    <dgm:cxn modelId="{8329ABB4-E81B-473C-BC90-EF8BEDED6D16}" type="presOf" srcId="{E279BF42-0A03-487E-B6F8-59042D25BD26}" destId="{FAABF14E-2F6C-46B2-8B82-83B88AE6C25D}" srcOrd="1" destOrd="0" presId="urn:microsoft.com/office/officeart/2005/8/layout/cycle8"/>
    <dgm:cxn modelId="{CAE6F3C2-89CE-46CA-94C4-10DDF12D355C}" type="presOf" srcId="{89C01B72-8E1C-4282-B725-2690B60D5F6B}" destId="{B62D85A2-1FA3-4888-B645-BC945A696C8D}" srcOrd="1" destOrd="0" presId="urn:microsoft.com/office/officeart/2005/8/layout/cycle8"/>
    <dgm:cxn modelId="{2EB154D9-EEC8-4ED3-A013-F173513708B8}" type="presOf" srcId="{E01B14EA-9192-4142-8225-B4BD86EB0B13}" destId="{846B16BD-9799-4B6A-A869-B929C3DD1603}" srcOrd="1" destOrd="0" presId="urn:microsoft.com/office/officeart/2005/8/layout/cycle8"/>
    <dgm:cxn modelId="{47DE7670-7287-4BA4-82BA-B004BA7A21F8}" type="presParOf" srcId="{216527D0-A65A-4B8E-939B-A7C3A9AC1A3B}" destId="{0E85DF1F-AE41-4091-AF5D-6CA63FE75776}" srcOrd="0" destOrd="0" presId="urn:microsoft.com/office/officeart/2005/8/layout/cycle8"/>
    <dgm:cxn modelId="{B3D1C5B5-3F4C-4B26-A3C2-AB82A7B807CA}" type="presParOf" srcId="{216527D0-A65A-4B8E-939B-A7C3A9AC1A3B}" destId="{107A9101-E6DA-4774-9DB0-25979E810421}" srcOrd="1" destOrd="0" presId="urn:microsoft.com/office/officeart/2005/8/layout/cycle8"/>
    <dgm:cxn modelId="{56FE8E76-18F1-4609-BE42-1F2E654933B6}" type="presParOf" srcId="{216527D0-A65A-4B8E-939B-A7C3A9AC1A3B}" destId="{3C86CBF7-D49D-4208-89AA-76ABE09DC7E8}" srcOrd="2" destOrd="0" presId="urn:microsoft.com/office/officeart/2005/8/layout/cycle8"/>
    <dgm:cxn modelId="{9D3A9CBB-EEE2-45EF-A1D6-B24AA7B6FC9F}" type="presParOf" srcId="{216527D0-A65A-4B8E-939B-A7C3A9AC1A3B}" destId="{FAABF14E-2F6C-46B2-8B82-83B88AE6C25D}" srcOrd="3" destOrd="0" presId="urn:microsoft.com/office/officeart/2005/8/layout/cycle8"/>
    <dgm:cxn modelId="{1E325FAE-22BA-4AB5-A367-BE00A34F77F2}" type="presParOf" srcId="{216527D0-A65A-4B8E-939B-A7C3A9AC1A3B}" destId="{766473F9-C08A-4028-8105-A7765C4D35AF}" srcOrd="4" destOrd="0" presId="urn:microsoft.com/office/officeart/2005/8/layout/cycle8"/>
    <dgm:cxn modelId="{382C61B8-2A82-4439-B9BC-694BCFE64A0F}" type="presParOf" srcId="{216527D0-A65A-4B8E-939B-A7C3A9AC1A3B}" destId="{E17D29AB-4CE8-4012-B74D-AC21D3B20072}" srcOrd="5" destOrd="0" presId="urn:microsoft.com/office/officeart/2005/8/layout/cycle8"/>
    <dgm:cxn modelId="{9CCC6322-F817-4C3E-B869-8E60C5236BD5}" type="presParOf" srcId="{216527D0-A65A-4B8E-939B-A7C3A9AC1A3B}" destId="{4500D95E-0998-4892-B427-BA9366FD5350}" srcOrd="6" destOrd="0" presId="urn:microsoft.com/office/officeart/2005/8/layout/cycle8"/>
    <dgm:cxn modelId="{B6FA49AD-A61C-427A-8D1F-5ADB59CEF8AE}" type="presParOf" srcId="{216527D0-A65A-4B8E-939B-A7C3A9AC1A3B}" destId="{846B16BD-9799-4B6A-A869-B929C3DD1603}" srcOrd="7" destOrd="0" presId="urn:microsoft.com/office/officeart/2005/8/layout/cycle8"/>
    <dgm:cxn modelId="{8254BB32-DA4A-43B9-97B3-73F63EBCA2DF}" type="presParOf" srcId="{216527D0-A65A-4B8E-939B-A7C3A9AC1A3B}" destId="{7916B667-763E-413A-AADE-93C300CE2B7F}" srcOrd="8" destOrd="0" presId="urn:microsoft.com/office/officeart/2005/8/layout/cycle8"/>
    <dgm:cxn modelId="{E48253C4-2BF6-4FE0-B285-2811B0D83F92}" type="presParOf" srcId="{216527D0-A65A-4B8E-939B-A7C3A9AC1A3B}" destId="{89E44EDF-5B60-44FC-92EC-8FB7DDC1E5EB}" srcOrd="9" destOrd="0" presId="urn:microsoft.com/office/officeart/2005/8/layout/cycle8"/>
    <dgm:cxn modelId="{58F80EBF-D8BC-41C3-B503-B3BA5CDA372E}" type="presParOf" srcId="{216527D0-A65A-4B8E-939B-A7C3A9AC1A3B}" destId="{0B28E6F4-FF70-423E-874C-2F856DE788CE}" srcOrd="10" destOrd="0" presId="urn:microsoft.com/office/officeart/2005/8/layout/cycle8"/>
    <dgm:cxn modelId="{F34BD1E9-2E6C-4390-AAA0-A9654E4B38CC}" type="presParOf" srcId="{216527D0-A65A-4B8E-939B-A7C3A9AC1A3B}" destId="{B62D85A2-1FA3-4888-B645-BC945A696C8D}" srcOrd="11" destOrd="0" presId="urn:microsoft.com/office/officeart/2005/8/layout/cycle8"/>
    <dgm:cxn modelId="{AB61190D-1115-44EB-8CE4-0CFBA5ACBA70}" type="presParOf" srcId="{216527D0-A65A-4B8E-939B-A7C3A9AC1A3B}" destId="{077EBBE5-377F-467C-8753-4591556D5D3C}" srcOrd="12" destOrd="0" presId="urn:microsoft.com/office/officeart/2005/8/layout/cycle8"/>
    <dgm:cxn modelId="{859D4DF5-11AD-47B1-9D3E-FBF9DB8DAB84}" type="presParOf" srcId="{216527D0-A65A-4B8E-939B-A7C3A9AC1A3B}" destId="{1BD258E7-CCA0-4F6F-B424-47B0FDF3A484}" srcOrd="13" destOrd="0" presId="urn:microsoft.com/office/officeart/2005/8/layout/cycle8"/>
    <dgm:cxn modelId="{07201205-6255-4A80-831C-E8A7DAD34ADD}" type="presParOf" srcId="{216527D0-A65A-4B8E-939B-A7C3A9AC1A3B}" destId="{289A09C8-509F-444D-A69A-7A5F35C154F4}" srcOrd="14" destOrd="0" presId="urn:microsoft.com/office/officeart/2005/8/layout/cycle8"/>
    <dgm:cxn modelId="{F264CAA4-B022-4E26-BBB4-C58713FB755A}" type="presParOf" srcId="{216527D0-A65A-4B8E-939B-A7C3A9AC1A3B}" destId="{760D83E2-BD42-4CA0-B54A-B3722D07D4D3}" srcOrd="15" destOrd="0" presId="urn:microsoft.com/office/officeart/2005/8/layout/cycle8"/>
    <dgm:cxn modelId="{F980ACBE-120D-4561-83B5-76C361EB80A5}" type="presParOf" srcId="{216527D0-A65A-4B8E-939B-A7C3A9AC1A3B}" destId="{FE7C676A-B892-4102-AAD6-574D43E90E49}" srcOrd="16" destOrd="0" presId="urn:microsoft.com/office/officeart/2005/8/layout/cycle8"/>
    <dgm:cxn modelId="{4F26A0C7-2C98-4CEC-9994-0C9D30384783}" type="presParOf" srcId="{216527D0-A65A-4B8E-939B-A7C3A9AC1A3B}" destId="{4348C4C5-F016-4AD7-8BA3-449F16AD1A92}" srcOrd="17" destOrd="0" presId="urn:microsoft.com/office/officeart/2005/8/layout/cycle8"/>
    <dgm:cxn modelId="{DCF55DB1-8540-4DCF-8E05-F83D8A29EC75}" type="presParOf" srcId="{216527D0-A65A-4B8E-939B-A7C3A9AC1A3B}" destId="{9128FE9C-E45E-4510-AF1C-AB5BCED1AF93}" srcOrd="18" destOrd="0" presId="urn:microsoft.com/office/officeart/2005/8/layout/cycle8"/>
    <dgm:cxn modelId="{D3DBD548-C77E-463F-8AB9-164A730EC5A1}" type="presParOf" srcId="{216527D0-A65A-4B8E-939B-A7C3A9AC1A3B}" destId="{47F724F2-79DE-4AD6-8EFA-B4EF88CD21B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955C9-9FD6-4B56-AC6C-109E8FBCCD5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EC"/>
        </a:p>
      </dgm:t>
    </dgm:pt>
    <dgm:pt modelId="{F1570CA8-92A2-4AA5-8416-7E2CFD2F57C1}">
      <dgm:prSet phldrT="[Texto]"/>
      <dgm:spPr/>
      <dgm:t>
        <a:bodyPr/>
        <a:lstStyle/>
        <a:p>
          <a:r>
            <a:rPr lang="es-EC" dirty="0"/>
            <a:t>23 INFORMES</a:t>
          </a:r>
        </a:p>
      </dgm:t>
    </dgm:pt>
    <dgm:pt modelId="{FB560628-04E7-41E3-B7EB-8177693BECF0}" type="parTrans" cxnId="{6FBD9ECD-6676-483E-8E6F-2F56FA3C933E}">
      <dgm:prSet/>
      <dgm:spPr/>
      <dgm:t>
        <a:bodyPr/>
        <a:lstStyle/>
        <a:p>
          <a:endParaRPr lang="es-EC"/>
        </a:p>
      </dgm:t>
    </dgm:pt>
    <dgm:pt modelId="{CC59AEB2-FA81-4256-BBE1-E0A106926652}" type="sibTrans" cxnId="{6FBD9ECD-6676-483E-8E6F-2F56FA3C933E}">
      <dgm:prSet/>
      <dgm:spPr/>
      <dgm:t>
        <a:bodyPr/>
        <a:lstStyle/>
        <a:p>
          <a:endParaRPr lang="es-EC"/>
        </a:p>
      </dgm:t>
    </dgm:pt>
    <dgm:pt modelId="{E8BE9561-720D-4626-86F2-ADF3D6F3BB08}">
      <dgm:prSet phldrT="[Texto]"/>
      <dgm:spPr/>
      <dgm:t>
        <a:bodyPr/>
        <a:lstStyle/>
        <a:p>
          <a:r>
            <a:rPr lang="es-EC" dirty="0"/>
            <a:t>47 CONTRATOS</a:t>
          </a:r>
        </a:p>
      </dgm:t>
    </dgm:pt>
    <dgm:pt modelId="{9D8EA79D-D1D9-4089-9897-7C5F11B1DAB0}" type="parTrans" cxnId="{328981FF-2924-4445-B09E-5A025F7BFBCB}">
      <dgm:prSet/>
      <dgm:spPr/>
      <dgm:t>
        <a:bodyPr/>
        <a:lstStyle/>
        <a:p>
          <a:endParaRPr lang="es-EC"/>
        </a:p>
      </dgm:t>
    </dgm:pt>
    <dgm:pt modelId="{0AA8A57D-E7A7-4A13-B8BF-A8CEF48FFEAA}" type="sibTrans" cxnId="{328981FF-2924-4445-B09E-5A025F7BFBCB}">
      <dgm:prSet/>
      <dgm:spPr/>
      <dgm:t>
        <a:bodyPr/>
        <a:lstStyle/>
        <a:p>
          <a:endParaRPr lang="es-EC"/>
        </a:p>
      </dgm:t>
    </dgm:pt>
    <dgm:pt modelId="{1F8B29F0-3879-4ADB-8BE0-9D9AFD29D986}">
      <dgm:prSet phldrT="[Texto]"/>
      <dgm:spPr/>
      <dgm:t>
        <a:bodyPr/>
        <a:lstStyle/>
        <a:p>
          <a:r>
            <a:rPr lang="es-EC" dirty="0"/>
            <a:t>10 RIFAS</a:t>
          </a:r>
        </a:p>
      </dgm:t>
    </dgm:pt>
    <dgm:pt modelId="{985E1F08-465E-4029-9CAF-B280BAA39334}" type="parTrans" cxnId="{304F3166-65DD-40ED-85E7-37FBA49E0BCA}">
      <dgm:prSet/>
      <dgm:spPr/>
      <dgm:t>
        <a:bodyPr/>
        <a:lstStyle/>
        <a:p>
          <a:endParaRPr lang="es-EC"/>
        </a:p>
      </dgm:t>
    </dgm:pt>
    <dgm:pt modelId="{85F6ADA2-E127-43FF-8553-DB541D6B2F7D}" type="sibTrans" cxnId="{304F3166-65DD-40ED-85E7-37FBA49E0BCA}">
      <dgm:prSet/>
      <dgm:spPr/>
      <dgm:t>
        <a:bodyPr/>
        <a:lstStyle/>
        <a:p>
          <a:endParaRPr lang="es-EC"/>
        </a:p>
      </dgm:t>
    </dgm:pt>
    <dgm:pt modelId="{87BF5C90-11B0-4EA4-915C-B74FC585B838}">
      <dgm:prSet phldrT="[Texto]"/>
      <dgm:spPr/>
      <dgm:t>
        <a:bodyPr/>
        <a:lstStyle/>
        <a:p>
          <a:r>
            <a:rPr lang="es-EC" dirty="0"/>
            <a:t>152 SOLICITUDES</a:t>
          </a:r>
        </a:p>
      </dgm:t>
    </dgm:pt>
    <dgm:pt modelId="{8D70CFB2-41A9-4980-B1C9-A49AC250AFDB}" type="parTrans" cxnId="{ABCA1E01-3F4C-4EDF-9CDD-964F6A6C4DA9}">
      <dgm:prSet/>
      <dgm:spPr/>
      <dgm:t>
        <a:bodyPr/>
        <a:lstStyle/>
        <a:p>
          <a:endParaRPr lang="es-EC"/>
        </a:p>
      </dgm:t>
    </dgm:pt>
    <dgm:pt modelId="{7F2CF0D5-EA21-4109-BBA7-C2D83CF5002E}" type="sibTrans" cxnId="{ABCA1E01-3F4C-4EDF-9CDD-964F6A6C4DA9}">
      <dgm:prSet/>
      <dgm:spPr/>
      <dgm:t>
        <a:bodyPr/>
        <a:lstStyle/>
        <a:p>
          <a:endParaRPr lang="es-EC"/>
        </a:p>
      </dgm:t>
    </dgm:pt>
    <dgm:pt modelId="{1240D14D-CC74-4354-B5F3-B972D0864DCE}" type="pres">
      <dgm:prSet presAssocID="{533955C9-9FD6-4B56-AC6C-109E8FBCCD58}" presName="Name0" presStyleCnt="0">
        <dgm:presLayoutVars>
          <dgm:chMax val="1"/>
          <dgm:chPref val="1"/>
          <dgm:dir/>
          <dgm:animOne val="branch"/>
          <dgm:animLvl val="lvl"/>
        </dgm:presLayoutVars>
      </dgm:prSet>
      <dgm:spPr/>
    </dgm:pt>
    <dgm:pt modelId="{91DD09D0-4841-48D4-984C-EDC7EED526E0}" type="pres">
      <dgm:prSet presAssocID="{F1570CA8-92A2-4AA5-8416-7E2CFD2F57C1}" presName="singleCycle" presStyleCnt="0"/>
      <dgm:spPr/>
    </dgm:pt>
    <dgm:pt modelId="{FBBFBE08-1603-48E3-953B-FDC623ABC472}" type="pres">
      <dgm:prSet presAssocID="{F1570CA8-92A2-4AA5-8416-7E2CFD2F57C1}" presName="singleCenter" presStyleLbl="node1" presStyleIdx="0" presStyleCnt="4">
        <dgm:presLayoutVars>
          <dgm:chMax val="7"/>
          <dgm:chPref val="7"/>
        </dgm:presLayoutVars>
      </dgm:prSet>
      <dgm:spPr/>
    </dgm:pt>
    <dgm:pt modelId="{BEED7B50-0052-48BF-9B6B-90B9D6714B66}" type="pres">
      <dgm:prSet presAssocID="{9D8EA79D-D1D9-4089-9897-7C5F11B1DAB0}" presName="Name56" presStyleLbl="parChTrans1D2" presStyleIdx="0" presStyleCnt="3"/>
      <dgm:spPr/>
    </dgm:pt>
    <dgm:pt modelId="{A27DAB27-227E-4E12-8AC4-7B72E0D1B613}" type="pres">
      <dgm:prSet presAssocID="{E8BE9561-720D-4626-86F2-ADF3D6F3BB08}" presName="text0" presStyleLbl="node1" presStyleIdx="1" presStyleCnt="4" custScaleX="145665" custScaleY="110397" custRadScaleRad="102470" custRadScaleInc="755">
        <dgm:presLayoutVars>
          <dgm:bulletEnabled val="1"/>
        </dgm:presLayoutVars>
      </dgm:prSet>
      <dgm:spPr/>
    </dgm:pt>
    <dgm:pt modelId="{BAA6AEFE-F071-486F-B677-14EB1931D98E}" type="pres">
      <dgm:prSet presAssocID="{985E1F08-465E-4029-9CAF-B280BAA39334}" presName="Name56" presStyleLbl="parChTrans1D2" presStyleIdx="1" presStyleCnt="3"/>
      <dgm:spPr/>
    </dgm:pt>
    <dgm:pt modelId="{2B8150DA-BA08-4945-A57E-DCB11714837B}" type="pres">
      <dgm:prSet presAssocID="{1F8B29F0-3879-4ADB-8BE0-9D9AFD29D986}" presName="text0" presStyleLbl="node1" presStyleIdx="2" presStyleCnt="4">
        <dgm:presLayoutVars>
          <dgm:bulletEnabled val="1"/>
        </dgm:presLayoutVars>
      </dgm:prSet>
      <dgm:spPr/>
    </dgm:pt>
    <dgm:pt modelId="{246BC736-F83A-42E9-BD21-96F2D1F1D734}" type="pres">
      <dgm:prSet presAssocID="{8D70CFB2-41A9-4980-B1C9-A49AC250AFDB}" presName="Name56" presStyleLbl="parChTrans1D2" presStyleIdx="2" presStyleCnt="3"/>
      <dgm:spPr/>
    </dgm:pt>
    <dgm:pt modelId="{4CC2414A-EEC4-459E-86C5-467DF17B1A2F}" type="pres">
      <dgm:prSet presAssocID="{87BF5C90-11B0-4EA4-915C-B74FC585B838}" presName="text0" presStyleLbl="node1" presStyleIdx="3" presStyleCnt="4" custScaleX="158701">
        <dgm:presLayoutVars>
          <dgm:bulletEnabled val="1"/>
        </dgm:presLayoutVars>
      </dgm:prSet>
      <dgm:spPr/>
    </dgm:pt>
  </dgm:ptLst>
  <dgm:cxnLst>
    <dgm:cxn modelId="{ABCA1E01-3F4C-4EDF-9CDD-964F6A6C4DA9}" srcId="{F1570CA8-92A2-4AA5-8416-7E2CFD2F57C1}" destId="{87BF5C90-11B0-4EA4-915C-B74FC585B838}" srcOrd="2" destOrd="0" parTransId="{8D70CFB2-41A9-4980-B1C9-A49AC250AFDB}" sibTransId="{7F2CF0D5-EA21-4109-BBA7-C2D83CF5002E}"/>
    <dgm:cxn modelId="{CE18101D-D496-43F5-8500-2AE40274DB9D}" type="presOf" srcId="{9D8EA79D-D1D9-4089-9897-7C5F11B1DAB0}" destId="{BEED7B50-0052-48BF-9B6B-90B9D6714B66}" srcOrd="0" destOrd="0" presId="urn:microsoft.com/office/officeart/2008/layout/RadialCluster"/>
    <dgm:cxn modelId="{359F0145-8063-4B7A-8C91-EB13BE3A6F66}" type="presOf" srcId="{E8BE9561-720D-4626-86F2-ADF3D6F3BB08}" destId="{A27DAB27-227E-4E12-8AC4-7B72E0D1B613}" srcOrd="0" destOrd="0" presId="urn:microsoft.com/office/officeart/2008/layout/RadialCluster"/>
    <dgm:cxn modelId="{304F3166-65DD-40ED-85E7-37FBA49E0BCA}" srcId="{F1570CA8-92A2-4AA5-8416-7E2CFD2F57C1}" destId="{1F8B29F0-3879-4ADB-8BE0-9D9AFD29D986}" srcOrd="1" destOrd="0" parTransId="{985E1F08-465E-4029-9CAF-B280BAA39334}" sibTransId="{85F6ADA2-E127-43FF-8553-DB541D6B2F7D}"/>
    <dgm:cxn modelId="{98B96767-1148-4E54-809F-63F705D4BD79}" type="presOf" srcId="{87BF5C90-11B0-4EA4-915C-B74FC585B838}" destId="{4CC2414A-EEC4-459E-86C5-467DF17B1A2F}" srcOrd="0" destOrd="0" presId="urn:microsoft.com/office/officeart/2008/layout/RadialCluster"/>
    <dgm:cxn modelId="{D7309F47-F379-4CEC-A0A0-6ED460D1188A}" type="presOf" srcId="{F1570CA8-92A2-4AA5-8416-7E2CFD2F57C1}" destId="{FBBFBE08-1603-48E3-953B-FDC623ABC472}" srcOrd="0" destOrd="0" presId="urn:microsoft.com/office/officeart/2008/layout/RadialCluster"/>
    <dgm:cxn modelId="{75A8F868-DD8E-47A2-8E34-19F36AFBC224}" type="presOf" srcId="{985E1F08-465E-4029-9CAF-B280BAA39334}" destId="{BAA6AEFE-F071-486F-B677-14EB1931D98E}" srcOrd="0" destOrd="0" presId="urn:microsoft.com/office/officeart/2008/layout/RadialCluster"/>
    <dgm:cxn modelId="{9EBA6659-2501-4C6C-B7F9-19E4CCA86F4D}" type="presOf" srcId="{8D70CFB2-41A9-4980-B1C9-A49AC250AFDB}" destId="{246BC736-F83A-42E9-BD21-96F2D1F1D734}" srcOrd="0" destOrd="0" presId="urn:microsoft.com/office/officeart/2008/layout/RadialCluster"/>
    <dgm:cxn modelId="{49CE0E7D-63A8-434D-B252-229FB0D20864}" type="presOf" srcId="{1F8B29F0-3879-4ADB-8BE0-9D9AFD29D986}" destId="{2B8150DA-BA08-4945-A57E-DCB11714837B}" srcOrd="0" destOrd="0" presId="urn:microsoft.com/office/officeart/2008/layout/RadialCluster"/>
    <dgm:cxn modelId="{7C4A3688-E6C7-4350-B5D8-E994662AE427}" type="presOf" srcId="{533955C9-9FD6-4B56-AC6C-109E8FBCCD58}" destId="{1240D14D-CC74-4354-B5F3-B972D0864DCE}" srcOrd="0" destOrd="0" presId="urn:microsoft.com/office/officeart/2008/layout/RadialCluster"/>
    <dgm:cxn modelId="{6FBD9ECD-6676-483E-8E6F-2F56FA3C933E}" srcId="{533955C9-9FD6-4B56-AC6C-109E8FBCCD58}" destId="{F1570CA8-92A2-4AA5-8416-7E2CFD2F57C1}" srcOrd="0" destOrd="0" parTransId="{FB560628-04E7-41E3-B7EB-8177693BECF0}" sibTransId="{CC59AEB2-FA81-4256-BBE1-E0A106926652}"/>
    <dgm:cxn modelId="{328981FF-2924-4445-B09E-5A025F7BFBCB}" srcId="{F1570CA8-92A2-4AA5-8416-7E2CFD2F57C1}" destId="{E8BE9561-720D-4626-86F2-ADF3D6F3BB08}" srcOrd="0" destOrd="0" parTransId="{9D8EA79D-D1D9-4089-9897-7C5F11B1DAB0}" sibTransId="{0AA8A57D-E7A7-4A13-B8BF-A8CEF48FFEAA}"/>
    <dgm:cxn modelId="{A3D22ECD-8BDF-47DD-913C-1707C52FFC32}" type="presParOf" srcId="{1240D14D-CC74-4354-B5F3-B972D0864DCE}" destId="{91DD09D0-4841-48D4-984C-EDC7EED526E0}" srcOrd="0" destOrd="0" presId="urn:microsoft.com/office/officeart/2008/layout/RadialCluster"/>
    <dgm:cxn modelId="{67DC0F59-4C18-430E-8DDD-5BC17AAD6505}" type="presParOf" srcId="{91DD09D0-4841-48D4-984C-EDC7EED526E0}" destId="{FBBFBE08-1603-48E3-953B-FDC623ABC472}" srcOrd="0" destOrd="0" presId="urn:microsoft.com/office/officeart/2008/layout/RadialCluster"/>
    <dgm:cxn modelId="{9D8D2187-A5AC-438C-A12A-933C9B4AF39B}" type="presParOf" srcId="{91DD09D0-4841-48D4-984C-EDC7EED526E0}" destId="{BEED7B50-0052-48BF-9B6B-90B9D6714B66}" srcOrd="1" destOrd="0" presId="urn:microsoft.com/office/officeart/2008/layout/RadialCluster"/>
    <dgm:cxn modelId="{2525C80B-C320-4395-AD37-367E19C4E682}" type="presParOf" srcId="{91DD09D0-4841-48D4-984C-EDC7EED526E0}" destId="{A27DAB27-227E-4E12-8AC4-7B72E0D1B613}" srcOrd="2" destOrd="0" presId="urn:microsoft.com/office/officeart/2008/layout/RadialCluster"/>
    <dgm:cxn modelId="{5D6D62EA-0662-4AFF-AC7A-82A8F8B169B6}" type="presParOf" srcId="{91DD09D0-4841-48D4-984C-EDC7EED526E0}" destId="{BAA6AEFE-F071-486F-B677-14EB1931D98E}" srcOrd="3" destOrd="0" presId="urn:microsoft.com/office/officeart/2008/layout/RadialCluster"/>
    <dgm:cxn modelId="{2F092E39-8A3A-4BCB-996B-1D8BF90390D8}" type="presParOf" srcId="{91DD09D0-4841-48D4-984C-EDC7EED526E0}" destId="{2B8150DA-BA08-4945-A57E-DCB11714837B}" srcOrd="4" destOrd="0" presId="urn:microsoft.com/office/officeart/2008/layout/RadialCluster"/>
    <dgm:cxn modelId="{10AFBDC5-4963-4113-BB9A-F7BF9748314E}" type="presParOf" srcId="{91DD09D0-4841-48D4-984C-EDC7EED526E0}" destId="{246BC736-F83A-42E9-BD21-96F2D1F1D734}" srcOrd="5" destOrd="0" presId="urn:microsoft.com/office/officeart/2008/layout/RadialCluster"/>
    <dgm:cxn modelId="{D9B1097F-C399-46CB-B251-5D467D7CB8C6}" type="presParOf" srcId="{91DD09D0-4841-48D4-984C-EDC7EED526E0}" destId="{4CC2414A-EEC4-459E-86C5-467DF17B1A2F}"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5DF1F-AE41-4091-AF5D-6CA63FE75776}">
      <dsp:nvSpPr>
        <dsp:cNvPr id="0" name=""/>
        <dsp:cNvSpPr/>
      </dsp:nvSpPr>
      <dsp:spPr>
        <a:xfrm>
          <a:off x="1792678" y="347167"/>
          <a:ext cx="4654637" cy="4654637"/>
        </a:xfrm>
        <a:prstGeom prst="pie">
          <a:avLst>
            <a:gd name="adj1" fmla="val 16200000"/>
            <a:gd name="adj2" fmla="val 0"/>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Intendente y Subintendente General de Policía de Manabí</a:t>
          </a:r>
        </a:p>
      </dsp:txBody>
      <dsp:txXfrm>
        <a:off x="4263514" y="1311896"/>
        <a:ext cx="1717782" cy="1274484"/>
      </dsp:txXfrm>
    </dsp:sp>
    <dsp:sp modelId="{766473F9-C08A-4028-8105-A7765C4D35AF}">
      <dsp:nvSpPr>
        <dsp:cNvPr id="0" name=""/>
        <dsp:cNvSpPr/>
      </dsp:nvSpPr>
      <dsp:spPr>
        <a:xfrm>
          <a:off x="1792678" y="503430"/>
          <a:ext cx="4654637" cy="4654637"/>
        </a:xfrm>
        <a:prstGeom prst="pie">
          <a:avLst>
            <a:gd name="adj1" fmla="val 0"/>
            <a:gd name="adj2" fmla="val 540000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Jefes Políticos 20</a:t>
          </a:r>
        </a:p>
      </dsp:txBody>
      <dsp:txXfrm>
        <a:off x="4263514" y="2918854"/>
        <a:ext cx="1717782" cy="1274484"/>
      </dsp:txXfrm>
    </dsp:sp>
    <dsp:sp modelId="{7916B667-763E-413A-AADE-93C300CE2B7F}">
      <dsp:nvSpPr>
        <dsp:cNvPr id="0" name=""/>
        <dsp:cNvSpPr/>
      </dsp:nvSpPr>
      <dsp:spPr>
        <a:xfrm>
          <a:off x="1636415" y="503430"/>
          <a:ext cx="4654637" cy="4654637"/>
        </a:xfrm>
        <a:prstGeom prst="pie">
          <a:avLst>
            <a:gd name="adj1" fmla="val 5400000"/>
            <a:gd name="adj2" fmla="val 10800000"/>
          </a:avLst>
        </a:prstGeom>
        <a:solidFill>
          <a:schemeClr val="accent1">
            <a:lumMod val="75000"/>
          </a:schemeClr>
        </a:solidFill>
        <a:ln w="38100" cap="flat" cmpd="sng" algn="ctr">
          <a:solidFill>
            <a:schemeClr val="accent1"/>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Tenientes Políticos  42</a:t>
          </a:r>
        </a:p>
      </dsp:txBody>
      <dsp:txXfrm>
        <a:off x="2102433" y="2918854"/>
        <a:ext cx="1717782" cy="1274484"/>
      </dsp:txXfrm>
    </dsp:sp>
    <dsp:sp modelId="{077EBBE5-377F-467C-8753-4591556D5D3C}">
      <dsp:nvSpPr>
        <dsp:cNvPr id="0" name=""/>
        <dsp:cNvSpPr/>
      </dsp:nvSpPr>
      <dsp:spPr>
        <a:xfrm>
          <a:off x="1557007" y="268736"/>
          <a:ext cx="4654637" cy="4654637"/>
        </a:xfrm>
        <a:prstGeom prst="pie">
          <a:avLst>
            <a:gd name="adj1" fmla="val 10800000"/>
            <a:gd name="adj2" fmla="val 16200000"/>
          </a:avLst>
        </a:prstGeom>
        <a:solidFill>
          <a:schemeClr val="accent1">
            <a:shade val="50000"/>
            <a:hueOff val="180718"/>
            <a:satOff val="-3780"/>
            <a:lumOff val="21031"/>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dirty="0"/>
            <a:t>Comisarios Nacionales de Policía 22</a:t>
          </a:r>
        </a:p>
      </dsp:txBody>
      <dsp:txXfrm>
        <a:off x="2023025" y="1233465"/>
        <a:ext cx="1717782" cy="1274484"/>
      </dsp:txXfrm>
    </dsp:sp>
    <dsp:sp modelId="{FE7C676A-B892-4102-AAD6-574D43E90E49}">
      <dsp:nvSpPr>
        <dsp:cNvPr id="0" name=""/>
        <dsp:cNvSpPr/>
      </dsp:nvSpPr>
      <dsp:spPr>
        <a:xfrm>
          <a:off x="1504533" y="59023"/>
          <a:ext cx="5230925" cy="5230925"/>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4348C4C5-F016-4AD7-8BA3-449F16AD1A92}">
      <dsp:nvSpPr>
        <dsp:cNvPr id="0" name=""/>
        <dsp:cNvSpPr/>
      </dsp:nvSpPr>
      <dsp:spPr>
        <a:xfrm>
          <a:off x="1504533" y="215285"/>
          <a:ext cx="5230925" cy="5230925"/>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9128FE9C-E45E-4510-AF1C-AB5BCED1AF93}">
      <dsp:nvSpPr>
        <dsp:cNvPr id="0" name=""/>
        <dsp:cNvSpPr/>
      </dsp:nvSpPr>
      <dsp:spPr>
        <a:xfrm>
          <a:off x="1348271" y="215285"/>
          <a:ext cx="5230925" cy="5230925"/>
        </a:xfrm>
        <a:prstGeom prst="circularArrow">
          <a:avLst>
            <a:gd name="adj1" fmla="val 5085"/>
            <a:gd name="adj2" fmla="val 327528"/>
            <a:gd name="adj3" fmla="val 10472472"/>
            <a:gd name="adj4" fmla="val 5400000"/>
            <a:gd name="adj5" fmla="val 5932"/>
          </a:avLst>
        </a:prstGeom>
        <a:solidFill>
          <a:schemeClr val="accent1">
            <a:shade val="90000"/>
            <a:hueOff val="375112"/>
            <a:satOff val="-6927"/>
            <a:lumOff val="32127"/>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47F724F2-79DE-4AD6-8EFA-B4EF88CD21B6}">
      <dsp:nvSpPr>
        <dsp:cNvPr id="0" name=""/>
        <dsp:cNvSpPr/>
      </dsp:nvSpPr>
      <dsp:spPr>
        <a:xfrm>
          <a:off x="1268863" y="-19407"/>
          <a:ext cx="5230925" cy="5230925"/>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FBE08-1603-48E3-953B-FDC623ABC472}">
      <dsp:nvSpPr>
        <dsp:cNvPr id="0" name=""/>
        <dsp:cNvSpPr/>
      </dsp:nvSpPr>
      <dsp:spPr>
        <a:xfrm>
          <a:off x="2934043" y="2299058"/>
          <a:ext cx="1466052" cy="1466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EC" sz="2100" kern="1200" dirty="0"/>
            <a:t>23 INFORMES</a:t>
          </a:r>
        </a:p>
      </dsp:txBody>
      <dsp:txXfrm>
        <a:off x="3005610" y="2370625"/>
        <a:ext cx="1322918" cy="1322918"/>
      </dsp:txXfrm>
    </dsp:sp>
    <dsp:sp modelId="{BEED7B50-0052-48BF-9B6B-90B9D6714B66}">
      <dsp:nvSpPr>
        <dsp:cNvPr id="0" name=""/>
        <dsp:cNvSpPr/>
      </dsp:nvSpPr>
      <dsp:spPr>
        <a:xfrm rot="16227180">
          <a:off x="3160493" y="1782619"/>
          <a:ext cx="1032909" cy="0"/>
        </a:xfrm>
        <a:custGeom>
          <a:avLst/>
          <a:gdLst/>
          <a:ahLst/>
          <a:cxnLst/>
          <a:rect l="0" t="0" r="0" b="0"/>
          <a:pathLst>
            <a:path>
              <a:moveTo>
                <a:pt x="0" y="0"/>
              </a:moveTo>
              <a:lnTo>
                <a:pt x="103290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DAB27-227E-4E12-8AC4-7B72E0D1B613}">
      <dsp:nvSpPr>
        <dsp:cNvPr id="0" name=""/>
        <dsp:cNvSpPr/>
      </dsp:nvSpPr>
      <dsp:spPr>
        <a:xfrm>
          <a:off x="2969917" y="181800"/>
          <a:ext cx="1430802" cy="108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C" sz="1900" kern="1200" dirty="0"/>
            <a:t>47 CONTRATOS</a:t>
          </a:r>
        </a:p>
      </dsp:txBody>
      <dsp:txXfrm>
        <a:off x="3022852" y="234735"/>
        <a:ext cx="1324932" cy="978510"/>
      </dsp:txXfrm>
    </dsp:sp>
    <dsp:sp modelId="{BAA6AEFE-F071-486F-B677-14EB1931D98E}">
      <dsp:nvSpPr>
        <dsp:cNvPr id="0" name=""/>
        <dsp:cNvSpPr/>
      </dsp:nvSpPr>
      <dsp:spPr>
        <a:xfrm rot="1800000">
          <a:off x="4343893" y="3665046"/>
          <a:ext cx="838997" cy="0"/>
        </a:xfrm>
        <a:custGeom>
          <a:avLst/>
          <a:gdLst/>
          <a:ahLst/>
          <a:cxnLst/>
          <a:rect l="0" t="0" r="0" b="0"/>
          <a:pathLst>
            <a:path>
              <a:moveTo>
                <a:pt x="0" y="0"/>
              </a:moveTo>
              <a:lnTo>
                <a:pt x="8389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150DA-BA08-4945-A57E-DCB11714837B}">
      <dsp:nvSpPr>
        <dsp:cNvPr id="0" name=""/>
        <dsp:cNvSpPr/>
      </dsp:nvSpPr>
      <dsp:spPr>
        <a:xfrm>
          <a:off x="5126688" y="3667221"/>
          <a:ext cx="982255" cy="982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s-EC" sz="2600" kern="1200" dirty="0"/>
            <a:t>10 RIFAS</a:t>
          </a:r>
        </a:p>
      </dsp:txBody>
      <dsp:txXfrm>
        <a:off x="5174638" y="3715171"/>
        <a:ext cx="886355" cy="886355"/>
      </dsp:txXfrm>
    </dsp:sp>
    <dsp:sp modelId="{246BC736-F83A-42E9-BD21-96F2D1F1D734}">
      <dsp:nvSpPr>
        <dsp:cNvPr id="0" name=""/>
        <dsp:cNvSpPr/>
      </dsp:nvSpPr>
      <dsp:spPr>
        <a:xfrm rot="9000000">
          <a:off x="2461844" y="3581822"/>
          <a:ext cx="506101" cy="0"/>
        </a:xfrm>
        <a:custGeom>
          <a:avLst/>
          <a:gdLst/>
          <a:ahLst/>
          <a:cxnLst/>
          <a:rect l="0" t="0" r="0" b="0"/>
          <a:pathLst>
            <a:path>
              <a:moveTo>
                <a:pt x="0" y="0"/>
              </a:moveTo>
              <a:lnTo>
                <a:pt x="5061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2414A-EEC4-459E-86C5-467DF17B1A2F}">
      <dsp:nvSpPr>
        <dsp:cNvPr id="0" name=""/>
        <dsp:cNvSpPr/>
      </dsp:nvSpPr>
      <dsp:spPr>
        <a:xfrm>
          <a:off x="936897" y="3667221"/>
          <a:ext cx="1558848" cy="982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C" sz="2000" kern="1200" dirty="0"/>
            <a:t>152 SOLICITUDES</a:t>
          </a:r>
        </a:p>
      </dsp:txBody>
      <dsp:txXfrm>
        <a:off x="984847" y="3715171"/>
        <a:ext cx="1462948" cy="88635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10" name="Shape 110"/>
          <p:cNvSpPr>
            <a:spLocks noGrp="1"/>
          </p:cNvSpPr>
          <p:nvPr>
            <p:ph type="body" sz="quarter" idx="1"/>
          </p:nvPr>
        </p:nvSpPr>
        <p:spPr>
          <a:xfrm>
            <a:off x="934721"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Haga clic para modificar el estilo de título del patrón</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stStyle>
          <a:p>
            <a:r>
              <a:t>Haga clic para modificar el estilo de subtítulo del patrón</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Haga clic para modificar el estilo de título del patrón</a:t>
            </a:r>
          </a:p>
        </p:txBody>
      </p:sp>
      <p:sp>
        <p:nvSpPr>
          <p:cNvPr id="93" name="Shape 93"/>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94" name="Shape 94"/>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Haga clic para modificar el estilo de título del patrón</a:t>
            </a:r>
          </a:p>
        </p:txBody>
      </p:sp>
      <p:sp>
        <p:nvSpPr>
          <p:cNvPr id="102" name="Shape 102"/>
          <p:cNvSpPr>
            <a:spLocks noGrp="1"/>
          </p:cNvSpPr>
          <p:nvPr>
            <p:ph type="body" idx="1"/>
          </p:nvPr>
        </p:nvSpPr>
        <p:spPr>
          <a:xfrm>
            <a:off x="457200" y="274638"/>
            <a:ext cx="6019800" cy="5851526"/>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Haga clic para modificar el estilo de título del patrón</a:t>
            </a:r>
          </a:p>
        </p:txBody>
      </p:sp>
      <p:sp>
        <p:nvSpPr>
          <p:cNvPr id="21" name="Shape 21"/>
          <p:cNvSpPr>
            <a:spLocks noGrp="1"/>
          </p:cNvSpPr>
          <p:nvPr>
            <p:ph type="body" idx="1"/>
          </p:nvPr>
        </p:nvSpPr>
        <p:spPr>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22" name="Shape 22"/>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Haga clic para modificar el estilo de título del patrón</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stStyle>
          <a:p>
            <a:r>
              <a:t>Haga clic para modificar el estilo de texto del patrón</a:t>
            </a:r>
          </a:p>
        </p:txBody>
      </p:sp>
      <p:sp>
        <p:nvSpPr>
          <p:cNvPr id="31" name="Shape 3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Haga clic para modificar el estilo de título del patrón</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Haga clic para modificar el estilo de texto del patrón</a:t>
            </a:r>
          </a:p>
          <a:p>
            <a:pPr lvl="1"/>
            <a:r>
              <a:t>Segundo nivel</a:t>
            </a:r>
          </a:p>
          <a:p>
            <a:pPr lvl="2"/>
            <a:r>
              <a:t>Tercer nivel</a:t>
            </a:r>
          </a:p>
          <a:p>
            <a:pPr lvl="3"/>
            <a:r>
              <a:t>Cuarto nivel</a:t>
            </a:r>
          </a:p>
          <a:p>
            <a:pPr lvl="4"/>
            <a:r>
              <a:t>Quinto nivel</a:t>
            </a:r>
          </a:p>
        </p:txBody>
      </p:sp>
      <p:sp>
        <p:nvSpPr>
          <p:cNvPr id="40" name="Shape 4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Haga clic para modificar el estilo de título del patrón</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stStyle>
          <a:p>
            <a:r>
              <a:t>Haga clic para modificar el estilo de texto del patrón</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Haga clic para modificar el estilo de título del patrón</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Haga clic para modificar el estilo de título del patrón</a:t>
            </a:r>
          </a:p>
        </p:txBody>
      </p:sp>
      <p:sp>
        <p:nvSpPr>
          <p:cNvPr id="73" name="Shape 73"/>
          <p:cNvSpPr>
            <a:spLocks noGrp="1"/>
          </p:cNvSpPr>
          <p:nvPr>
            <p:ph type="body" idx="1"/>
          </p:nvPr>
        </p:nvSpPr>
        <p:spPr>
          <a:xfrm>
            <a:off x="3575050" y="273050"/>
            <a:ext cx="5111750" cy="5853113"/>
          </a:xfrm>
          <a:prstGeom prst="rect">
            <a:avLst/>
          </a:prstGeom>
        </p:spPr>
        <p:txBody>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Haga clic para modificar el estilo de título del patrón</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stStyle>
          <a:p>
            <a:r>
              <a:t>Haga clic para modificar el estilo de texto del patrón</a:t>
            </a:r>
          </a:p>
        </p:txBody>
      </p:sp>
      <p:sp>
        <p:nvSpPr>
          <p:cNvPr id="85" name="Shape 8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Haga clic para modificar el estilo de título del patrón</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Haga clic para modificar el estilo de texto del patrón</a:t>
            </a:r>
          </a:p>
          <a:p>
            <a:pPr lvl="1"/>
            <a:r>
              <a:t>Segundo nivel</a:t>
            </a:r>
          </a:p>
          <a:p>
            <a:pPr lvl="2"/>
            <a:r>
              <a:t>Tercer nivel</a:t>
            </a:r>
          </a:p>
          <a:p>
            <a:pPr lvl="3"/>
            <a:r>
              <a:t>Cuarto nivel</a:t>
            </a:r>
          </a:p>
          <a:p>
            <a:pPr lvl="4"/>
            <a:r>
              <a:t>Quinto nivel</a:t>
            </a:r>
          </a:p>
        </p:txBody>
      </p:sp>
      <p:sp>
        <p:nvSpPr>
          <p:cNvPr id="4" name="Shape 4"/>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endParaRPr/>
          </a:p>
        </p:txBody>
      </p:sp>
      <p:pic>
        <p:nvPicPr>
          <p:cNvPr id="113" name="image1.png"/>
          <p:cNvPicPr>
            <a:picLocks noChangeAspect="1"/>
          </p:cNvPicPr>
          <p:nvPr/>
        </p:nvPicPr>
        <p:blipFill>
          <a:blip r:embed="rId2"/>
          <a:srcRect t="21336" r="19368" b="9017"/>
          <a:stretch>
            <a:fillRect/>
          </a:stretch>
        </p:blipFill>
        <p:spPr>
          <a:xfrm>
            <a:off x="0" y="0"/>
            <a:ext cx="9180513" cy="6885385"/>
          </a:xfrm>
          <a:prstGeom prst="rect">
            <a:avLst/>
          </a:prstGeom>
          <a:ln w="12700">
            <a:miter lim="400000"/>
          </a:ln>
        </p:spPr>
      </p:pic>
      <p:sp>
        <p:nvSpPr>
          <p:cNvPr id="114" name="Shape 114"/>
          <p:cNvSpPr/>
          <p:nvPr/>
        </p:nvSpPr>
        <p:spPr>
          <a:xfrm>
            <a:off x="1979710" y="2007821"/>
            <a:ext cx="5184577"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2400">
                <a:latin typeface="Arial Black"/>
                <a:ea typeface="Arial Black"/>
                <a:cs typeface="Arial Black"/>
                <a:sym typeface="Arial Black"/>
              </a:defRPr>
            </a:lvl1pPr>
          </a:lstStyle>
          <a:p>
            <a:r>
              <a:rPr lang="es-EC" dirty="0"/>
              <a:t>RENDICIÓN DE CUENTAS PERIODO 2020</a:t>
            </a:r>
            <a:endParaRPr dirty="0"/>
          </a:p>
        </p:txBody>
      </p:sp>
      <p:sp>
        <p:nvSpPr>
          <p:cNvPr id="115" name="Shape 115"/>
          <p:cNvSpPr/>
          <p:nvPr/>
        </p:nvSpPr>
        <p:spPr>
          <a:xfrm>
            <a:off x="2001923" y="3692066"/>
            <a:ext cx="5176666" cy="100279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a:spcBef>
                <a:spcPts val="700"/>
              </a:spcBef>
              <a:defRPr sz="3200">
                <a:latin typeface="Berlin Sans FB"/>
                <a:ea typeface="Berlin Sans FB"/>
                <a:cs typeface="Berlin Sans FB"/>
                <a:sym typeface="Berlin Sans FB"/>
              </a:defRPr>
            </a:pPr>
            <a:r>
              <a:rPr dirty="0"/>
              <a:t>Dr. Tito </a:t>
            </a:r>
            <a:r>
              <a:rPr dirty="0" err="1"/>
              <a:t>Nilton</a:t>
            </a:r>
            <a:r>
              <a:rPr dirty="0"/>
              <a:t> Mendoza </a:t>
            </a:r>
          </a:p>
          <a:p>
            <a:pPr algn="ctr">
              <a:spcBef>
                <a:spcPts val="500"/>
              </a:spcBef>
              <a:defRPr sz="2400"/>
            </a:pPr>
            <a:r>
              <a:rPr dirty="0" err="1"/>
              <a:t>Gobernador</a:t>
            </a:r>
            <a:r>
              <a:rPr dirty="0"/>
              <a:t> de Manabí</a:t>
            </a:r>
          </a:p>
        </p:txBody>
      </p:sp>
      <p:sp>
        <p:nvSpPr>
          <p:cNvPr id="116" name="Shape 116"/>
          <p:cNvSpPr/>
          <p:nvPr/>
        </p:nvSpPr>
        <p:spPr>
          <a:xfrm>
            <a:off x="2303745" y="3428999"/>
            <a:ext cx="4536505" cy="0"/>
          </a:xfrm>
          <a:prstGeom prst="line">
            <a:avLst/>
          </a:prstGeom>
          <a:ln>
            <a:solidFill>
              <a:srgbClr val="4A7EBB"/>
            </a:solidFill>
          </a:ln>
        </p:spPr>
        <p:txBody>
          <a:bodyPr lIns="45719" rIns="45719"/>
          <a:lstStyle/>
          <a:p>
            <a:endParaRPr/>
          </a:p>
        </p:txBody>
      </p:sp>
      <p:sp>
        <p:nvSpPr>
          <p:cNvPr id="117" name="Shape 117"/>
          <p:cNvSpPr/>
          <p:nvPr/>
        </p:nvSpPr>
        <p:spPr>
          <a:xfrm>
            <a:off x="8676330" y="6557122"/>
            <a:ext cx="467545"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atin typeface="Century Gothic"/>
                <a:ea typeface="Century Gothic"/>
                <a:cs typeface="Century Gothic"/>
                <a:sym typeface="Century Gothic"/>
              </a:defRPr>
            </a:lvl1pPr>
          </a:lstStyle>
          <a:p>
            <a:r>
              <a:t>1</a:t>
            </a:r>
          </a:p>
        </p:txBody>
      </p:sp>
      <p:pic>
        <p:nvPicPr>
          <p:cNvPr id="118" name="NUEVOS LOGOS.png"/>
          <p:cNvPicPr>
            <a:picLocks noChangeAspect="1"/>
          </p:cNvPicPr>
          <p:nvPr/>
        </p:nvPicPr>
        <p:blipFill>
          <a:blip r:embed="rId3"/>
          <a:stretch>
            <a:fillRect/>
          </a:stretch>
        </p:blipFill>
        <p:spPr>
          <a:xfrm>
            <a:off x="6415441" y="4402385"/>
            <a:ext cx="2307245" cy="2308693"/>
          </a:xfrm>
          <a:prstGeom prst="rect">
            <a:avLst/>
          </a:prstGeom>
          <a:ln w="12700">
            <a:miter lim="400000"/>
          </a:ln>
        </p:spPr>
      </p:pic>
      <p:pic>
        <p:nvPicPr>
          <p:cNvPr id="119" name="LOGO GOBERNACION DE LA PROVINCIA DE MANABÍ.png"/>
          <p:cNvPicPr>
            <a:picLocks noChangeAspect="1"/>
          </p:cNvPicPr>
          <p:nvPr/>
        </p:nvPicPr>
        <p:blipFill>
          <a:blip r:embed="rId4"/>
          <a:stretch>
            <a:fillRect/>
          </a:stretch>
        </p:blipFill>
        <p:spPr>
          <a:xfrm>
            <a:off x="257012" y="5004348"/>
            <a:ext cx="4816084" cy="3612063"/>
          </a:xfrm>
          <a:prstGeom prst="rect">
            <a:avLst/>
          </a:prstGeom>
          <a:ln w="12700">
            <a:miter lim="400000"/>
          </a:ln>
        </p:spPr>
      </p:pic>
    </p:spTree>
    <p:extLst>
      <p:ext uri="{BB962C8B-B14F-4D97-AF65-F5344CB8AC3E}">
        <p14:creationId xmlns:p14="http://schemas.microsoft.com/office/powerpoint/2010/main" val="20490313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prstGeom prst="rect">
            <a:avLst/>
          </a:prstGeom>
        </p:spPr>
        <p:txBody>
          <a:bodyPr/>
          <a:lstStyle/>
          <a:p>
            <a:endParaRPr/>
          </a:p>
        </p:txBody>
      </p:sp>
      <p:pic>
        <p:nvPicPr>
          <p:cNvPr id="437" name="image1.png"/>
          <p:cNvPicPr>
            <a:picLocks noChangeAspect="1"/>
          </p:cNvPicPr>
          <p:nvPr/>
        </p:nvPicPr>
        <p:blipFill>
          <a:blip r:embed="rId2"/>
          <a:srcRect t="21336" r="19368" b="9017"/>
          <a:stretch>
            <a:fillRect/>
          </a:stretch>
        </p:blipFill>
        <p:spPr>
          <a:xfrm>
            <a:off x="13821" y="-13693"/>
            <a:ext cx="9180512" cy="6885385"/>
          </a:xfrm>
          <a:prstGeom prst="rect">
            <a:avLst/>
          </a:prstGeom>
          <a:ln w="12700">
            <a:miter lim="400000"/>
          </a:ln>
        </p:spPr>
      </p:pic>
      <p:sp>
        <p:nvSpPr>
          <p:cNvPr id="439" name="Shape 439"/>
          <p:cNvSpPr/>
          <p:nvPr/>
        </p:nvSpPr>
        <p:spPr>
          <a:xfrm>
            <a:off x="971599" y="118372"/>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COMUNICACIÓN Y DIFUSIÓN</a:t>
            </a:r>
          </a:p>
        </p:txBody>
      </p:sp>
      <p:grpSp>
        <p:nvGrpSpPr>
          <p:cNvPr id="463" name="Group 463"/>
          <p:cNvGrpSpPr/>
          <p:nvPr/>
        </p:nvGrpSpPr>
        <p:grpSpPr>
          <a:xfrm>
            <a:off x="533327" y="1770586"/>
            <a:ext cx="8040836" cy="3358106"/>
            <a:chOff x="0" y="0"/>
            <a:chExt cx="8040835" cy="3358104"/>
          </a:xfrm>
        </p:grpSpPr>
        <p:grpSp>
          <p:nvGrpSpPr>
            <p:cNvPr id="442" name="Group 442"/>
            <p:cNvGrpSpPr/>
            <p:nvPr/>
          </p:nvGrpSpPr>
          <p:grpSpPr>
            <a:xfrm>
              <a:off x="0" y="0"/>
              <a:ext cx="2116010" cy="1269607"/>
              <a:chOff x="0" y="0"/>
              <a:chExt cx="2116009" cy="1269606"/>
            </a:xfrm>
          </p:grpSpPr>
          <p:sp>
            <p:nvSpPr>
              <p:cNvPr id="440" name="Shape 440"/>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1" name="Shape 441"/>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Boletines</a:t>
                </a:r>
                <a:r>
                  <a:rPr dirty="0"/>
                  <a:t> de </a:t>
                </a:r>
                <a:r>
                  <a:rPr dirty="0" err="1"/>
                  <a:t>prensa</a:t>
                </a:r>
                <a:endParaRPr dirty="0"/>
              </a:p>
              <a:p>
                <a:pPr algn="ctr">
                  <a:defRPr sz="1999">
                    <a:solidFill>
                      <a:srgbClr val="FFFFFF"/>
                    </a:solidFill>
                  </a:defRPr>
                </a:pPr>
                <a:r>
                  <a:rPr lang="es-ES" dirty="0"/>
                  <a:t>412</a:t>
                </a:r>
                <a:endParaRPr dirty="0"/>
              </a:p>
            </p:txBody>
          </p:sp>
        </p:grpSp>
        <p:sp>
          <p:nvSpPr>
            <p:cNvPr id="443" name="Shape 443"/>
            <p:cNvSpPr/>
            <p:nvPr/>
          </p:nvSpPr>
          <p:spPr>
            <a:xfrm>
              <a:off x="2303064" y="372417"/>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46" name="Group 446"/>
            <p:cNvGrpSpPr/>
            <p:nvPr/>
          </p:nvGrpSpPr>
          <p:grpSpPr>
            <a:xfrm>
              <a:off x="2962412" y="0"/>
              <a:ext cx="2116011" cy="1269607"/>
              <a:chOff x="0" y="0"/>
              <a:chExt cx="2116009" cy="1269606"/>
            </a:xfrm>
          </p:grpSpPr>
          <p:sp>
            <p:nvSpPr>
              <p:cNvPr id="444" name="Shape 444"/>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5" name="Shape 445"/>
              <p:cNvSpPr/>
              <p:nvPr/>
            </p:nvSpPr>
            <p:spPr>
              <a:xfrm>
                <a:off x="37206" y="280989"/>
                <a:ext cx="2041597" cy="7076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Ruedas</a:t>
                </a:r>
                <a:r>
                  <a:rPr dirty="0"/>
                  <a:t> de </a:t>
                </a:r>
                <a:r>
                  <a:rPr dirty="0" err="1"/>
                  <a:t>prensa</a:t>
                </a:r>
                <a:endParaRPr dirty="0"/>
              </a:p>
              <a:p>
                <a:pPr algn="ctr">
                  <a:defRPr sz="1999">
                    <a:solidFill>
                      <a:srgbClr val="FFFFFF"/>
                    </a:solidFill>
                  </a:defRPr>
                </a:pPr>
                <a:r>
                  <a:rPr lang="es-EC" dirty="0"/>
                  <a:t>42</a:t>
                </a:r>
                <a:endParaRPr dirty="0"/>
              </a:p>
            </p:txBody>
          </p:sp>
        </p:grpSp>
        <p:sp>
          <p:nvSpPr>
            <p:cNvPr id="447" name="Shape 447"/>
            <p:cNvSpPr/>
            <p:nvPr/>
          </p:nvSpPr>
          <p:spPr>
            <a:xfrm>
              <a:off x="5265476" y="372417"/>
              <a:ext cx="472295"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50" name="Group 450"/>
            <p:cNvGrpSpPr/>
            <p:nvPr/>
          </p:nvGrpSpPr>
          <p:grpSpPr>
            <a:xfrm>
              <a:off x="5924824" y="0"/>
              <a:ext cx="2116011" cy="1269607"/>
              <a:chOff x="0" y="0"/>
              <a:chExt cx="2116009" cy="1269606"/>
            </a:xfrm>
          </p:grpSpPr>
          <p:sp>
            <p:nvSpPr>
              <p:cNvPr id="448" name="Shape 448"/>
              <p:cNvSpPr/>
              <p:nvPr/>
            </p:nvSpPr>
            <p:spPr>
              <a:xfrm>
                <a:off x="0" y="0"/>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49" name="Shape 449"/>
              <p:cNvSpPr/>
              <p:nvPr/>
            </p:nvSpPr>
            <p:spPr>
              <a:xfrm>
                <a:off x="37206" y="127166"/>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Archivos</a:t>
                </a:r>
                <a:r>
                  <a:rPr dirty="0"/>
                  <a:t> </a:t>
                </a:r>
                <a:r>
                  <a:rPr dirty="0" err="1"/>
                  <a:t>fotográficos</a:t>
                </a:r>
                <a:endParaRPr dirty="0"/>
              </a:p>
              <a:p>
                <a:pPr algn="ctr">
                  <a:defRPr sz="1999">
                    <a:solidFill>
                      <a:srgbClr val="FFFFFF"/>
                    </a:solidFill>
                  </a:defRPr>
                </a:pPr>
                <a:r>
                  <a:rPr lang="es-EC" dirty="0"/>
                  <a:t>55</a:t>
                </a:r>
                <a:r>
                  <a:rPr dirty="0"/>
                  <a:t>.</a:t>
                </a:r>
                <a:r>
                  <a:rPr lang="es-EC" dirty="0"/>
                  <a:t>7</a:t>
                </a:r>
                <a:r>
                  <a:rPr dirty="0"/>
                  <a:t>00</a:t>
                </a:r>
              </a:p>
            </p:txBody>
          </p:sp>
        </p:grpSp>
        <p:sp>
          <p:nvSpPr>
            <p:cNvPr id="451" name="Shape 451"/>
            <p:cNvSpPr/>
            <p:nvPr/>
          </p:nvSpPr>
          <p:spPr>
            <a:xfrm rot="5400000">
              <a:off x="6746682" y="1430422"/>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sp>
          <p:nvSpPr>
            <p:cNvPr id="455" name="Shape 455"/>
            <p:cNvSpPr/>
            <p:nvPr/>
          </p:nvSpPr>
          <p:spPr>
            <a:xfrm rot="10800000">
              <a:off x="6746681" y="2396999"/>
              <a:ext cx="472295"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58" name="Group 458"/>
            <p:cNvGrpSpPr/>
            <p:nvPr/>
          </p:nvGrpSpPr>
          <p:grpSpPr>
            <a:xfrm>
              <a:off x="4517129" y="2061184"/>
              <a:ext cx="2116011" cy="1269608"/>
              <a:chOff x="1554716" y="-54824"/>
              <a:chExt cx="2116009" cy="1269606"/>
            </a:xfrm>
          </p:grpSpPr>
          <p:sp>
            <p:nvSpPr>
              <p:cNvPr id="456" name="Shape 456"/>
              <p:cNvSpPr/>
              <p:nvPr/>
            </p:nvSpPr>
            <p:spPr>
              <a:xfrm>
                <a:off x="1554716" y="-54824"/>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57" name="Shape 457"/>
              <p:cNvSpPr/>
              <p:nvPr/>
            </p:nvSpPr>
            <p:spPr>
              <a:xfrm>
                <a:off x="1629128" y="190429"/>
                <a:ext cx="2041597" cy="7076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Coberturas</a:t>
                </a:r>
                <a:endParaRPr dirty="0"/>
              </a:p>
              <a:p>
                <a:pPr algn="ctr">
                  <a:defRPr sz="1999">
                    <a:solidFill>
                      <a:srgbClr val="FFFFFF"/>
                    </a:solidFill>
                  </a:defRPr>
                </a:pPr>
                <a:r>
                  <a:rPr lang="es-EC" dirty="0"/>
                  <a:t>715</a:t>
                </a:r>
                <a:endParaRPr dirty="0"/>
              </a:p>
            </p:txBody>
          </p:sp>
        </p:grpSp>
        <p:sp>
          <p:nvSpPr>
            <p:cNvPr id="459" name="Shape 459"/>
            <p:cNvSpPr/>
            <p:nvPr/>
          </p:nvSpPr>
          <p:spPr>
            <a:xfrm rot="10800000">
              <a:off x="3647368" y="2470846"/>
              <a:ext cx="472294" cy="524771"/>
            </a:xfrm>
            <a:prstGeom prst="rightArrow">
              <a:avLst>
                <a:gd name="adj1" fmla="val 70000"/>
                <a:gd name="adj2" fmla="val 50000"/>
              </a:avLst>
            </a:prstGeom>
            <a:solidFill>
              <a:srgbClr val="B1C0DA"/>
            </a:solidFill>
            <a:ln w="12700" cap="flat">
              <a:noFill/>
              <a:miter lim="400000"/>
            </a:ln>
            <a:effectLst/>
          </p:spPr>
          <p:txBody>
            <a:bodyPr wrap="square" lIns="45719" tIns="45719" rIns="45719" bIns="45719" numCol="1" anchor="ctr">
              <a:noAutofit/>
            </a:bodyPr>
            <a:lstStyle/>
            <a:p>
              <a:endParaRPr/>
            </a:p>
          </p:txBody>
        </p:sp>
        <p:grpSp>
          <p:nvGrpSpPr>
            <p:cNvPr id="462" name="Group 462"/>
            <p:cNvGrpSpPr/>
            <p:nvPr/>
          </p:nvGrpSpPr>
          <p:grpSpPr>
            <a:xfrm>
              <a:off x="1418267" y="2088496"/>
              <a:ext cx="2116010" cy="1269608"/>
              <a:chOff x="1418266" y="-27512"/>
              <a:chExt cx="2116009" cy="1269606"/>
            </a:xfrm>
          </p:grpSpPr>
          <p:sp>
            <p:nvSpPr>
              <p:cNvPr id="460" name="Shape 460"/>
              <p:cNvSpPr/>
              <p:nvPr/>
            </p:nvSpPr>
            <p:spPr>
              <a:xfrm>
                <a:off x="1418266" y="-27512"/>
                <a:ext cx="2116009" cy="1269606"/>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99">
                    <a:solidFill>
                      <a:srgbClr val="FFFFFF"/>
                    </a:solidFill>
                  </a:defRPr>
                </a:pPr>
                <a:endParaRPr/>
              </a:p>
            </p:txBody>
          </p:sp>
          <p:sp>
            <p:nvSpPr>
              <p:cNvPr id="461" name="Shape 461"/>
              <p:cNvSpPr/>
              <p:nvPr/>
            </p:nvSpPr>
            <p:spPr>
              <a:xfrm>
                <a:off x="1441670" y="171535"/>
                <a:ext cx="2041597" cy="10152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999" b="1">
                    <a:solidFill>
                      <a:srgbClr val="FFFFFF"/>
                    </a:solidFill>
                  </a:defRPr>
                </a:pPr>
                <a:r>
                  <a:rPr dirty="0" err="1"/>
                  <a:t>Productos</a:t>
                </a:r>
                <a:r>
                  <a:rPr dirty="0"/>
                  <a:t> </a:t>
                </a:r>
                <a:r>
                  <a:rPr dirty="0" err="1"/>
                  <a:t>comunicacionales</a:t>
                </a:r>
                <a:endParaRPr dirty="0"/>
              </a:p>
              <a:p>
                <a:pPr algn="ctr">
                  <a:defRPr sz="1999">
                    <a:solidFill>
                      <a:srgbClr val="FFFFFF"/>
                    </a:solidFill>
                  </a:defRPr>
                </a:pPr>
                <a:r>
                  <a:rPr lang="es-ES" dirty="0"/>
                  <a:t>253</a:t>
                </a:r>
                <a:endParaRPr dirty="0"/>
              </a:p>
            </p:txBody>
          </p:sp>
        </p:grpSp>
      </p:grpSp>
      <p:pic>
        <p:nvPicPr>
          <p:cNvPr id="31" name="NUEVOS LOGOS.png">
            <a:extLst>
              <a:ext uri="{FF2B5EF4-FFF2-40B4-BE49-F238E27FC236}">
                <a16:creationId xmlns:a16="http://schemas.microsoft.com/office/drawing/2014/main" id="{A6943905-1588-4E36-97D7-78D19FE2D458}"/>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32" name="LOGO GOBERNACION DE LA PROVINCIA DE MANABÍ.png">
            <a:extLst>
              <a:ext uri="{FF2B5EF4-FFF2-40B4-BE49-F238E27FC236}">
                <a16:creationId xmlns:a16="http://schemas.microsoft.com/office/drawing/2014/main" id="{55CFB8F9-C00E-494F-AE42-082202BFA4F9}"/>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p:cNvSpPr>
          <p:nvPr>
            <p:ph type="title"/>
          </p:nvPr>
        </p:nvSpPr>
        <p:spPr>
          <a:prstGeom prst="rect">
            <a:avLst/>
          </a:prstGeom>
        </p:spPr>
        <p:txBody>
          <a:bodyPr/>
          <a:lstStyle/>
          <a:p>
            <a:endParaRPr/>
          </a:p>
        </p:txBody>
      </p:sp>
      <p:pic>
        <p:nvPicPr>
          <p:cNvPr id="386" name="image1.png"/>
          <p:cNvPicPr>
            <a:picLocks noChangeAspect="1"/>
          </p:cNvPicPr>
          <p:nvPr/>
        </p:nvPicPr>
        <p:blipFill>
          <a:blip r:embed="rId2"/>
          <a:srcRect t="21336" r="19368" b="9017"/>
          <a:stretch>
            <a:fillRect/>
          </a:stretch>
        </p:blipFill>
        <p:spPr>
          <a:xfrm>
            <a:off x="-36512" y="0"/>
            <a:ext cx="9180512" cy="6885385"/>
          </a:xfrm>
          <a:prstGeom prst="rect">
            <a:avLst/>
          </a:prstGeom>
          <a:ln w="12700">
            <a:miter lim="400000"/>
          </a:ln>
        </p:spPr>
      </p:pic>
      <p:sp>
        <p:nvSpPr>
          <p:cNvPr id="388" name="Shape 388"/>
          <p:cNvSpPr/>
          <p:nvPr/>
        </p:nvSpPr>
        <p:spPr>
          <a:xfrm>
            <a:off x="971599" y="216869"/>
            <a:ext cx="727281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INTENDENCIA GENERAL DE POLICÍA</a:t>
            </a:r>
          </a:p>
        </p:txBody>
      </p:sp>
      <p:graphicFrame>
        <p:nvGraphicFramePr>
          <p:cNvPr id="389" name="Table 389"/>
          <p:cNvGraphicFramePr/>
          <p:nvPr>
            <p:extLst>
              <p:ext uri="{D42A27DB-BD31-4B8C-83A1-F6EECF244321}">
                <p14:modId xmlns:p14="http://schemas.microsoft.com/office/powerpoint/2010/main" val="209219498"/>
              </p:ext>
            </p:extLst>
          </p:nvPr>
        </p:nvGraphicFramePr>
        <p:xfrm>
          <a:off x="1223628" y="1202864"/>
          <a:ext cx="6768752" cy="4608508"/>
        </p:xfrm>
        <a:graphic>
          <a:graphicData uri="http://schemas.openxmlformats.org/drawingml/2006/table">
            <a:tbl>
              <a:tblPr>
                <a:tableStyleId>{4C3C2611-4C71-4FC5-86AE-919BDF0F9419}</a:tableStyleId>
              </a:tblPr>
              <a:tblGrid>
                <a:gridCol w="5224551">
                  <a:extLst>
                    <a:ext uri="{9D8B030D-6E8A-4147-A177-3AD203B41FA5}">
                      <a16:colId xmlns:a16="http://schemas.microsoft.com/office/drawing/2014/main" val="20000"/>
                    </a:ext>
                  </a:extLst>
                </a:gridCol>
                <a:gridCol w="1544201">
                  <a:extLst>
                    <a:ext uri="{9D8B030D-6E8A-4147-A177-3AD203B41FA5}">
                      <a16:colId xmlns:a16="http://schemas.microsoft.com/office/drawing/2014/main" val="20001"/>
                    </a:ext>
                  </a:extLst>
                </a:gridCol>
              </a:tblGrid>
              <a:tr h="354500">
                <a:tc>
                  <a:txBody>
                    <a:bodyPr/>
                    <a:lstStyle/>
                    <a:p>
                      <a:pPr algn="l">
                        <a:defRPr sz="1800"/>
                      </a:pPr>
                      <a:r>
                        <a:rPr b="1">
                          <a:solidFill>
                            <a:srgbClr val="002060"/>
                          </a:solidFill>
                          <a:latin typeface="Century Gothic"/>
                          <a:ea typeface="Century Gothic"/>
                          <a:cs typeface="Century Gothic"/>
                          <a:sym typeface="Century Gothic"/>
                        </a:rPr>
                        <a:t>OPERATIVOS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10.455</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0"/>
                  </a:ext>
                </a:extLst>
              </a:tr>
              <a:tr h="1063502">
                <a:tc>
                  <a:txBody>
                    <a:bodyPr/>
                    <a:lstStyle/>
                    <a:p>
                      <a:pPr algn="l">
                        <a:defRPr sz="1800"/>
                      </a:pPr>
                      <a:r>
                        <a:rPr b="1">
                          <a:solidFill>
                            <a:srgbClr val="002060"/>
                          </a:solidFill>
                          <a:latin typeface="Century Gothic"/>
                          <a:ea typeface="Century Gothic"/>
                          <a:cs typeface="Century Gothic"/>
                          <a:sym typeface="Century Gothic"/>
                        </a:rPr>
                        <a:t>LOCALES  INTERVENIDOS POR CONTROLES DE SEGURIDAD CIUDADANA Y ORDEN PÚBLICO</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41.594</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1"/>
                  </a:ext>
                </a:extLst>
              </a:tr>
              <a:tr h="354500">
                <a:tc>
                  <a:txBody>
                    <a:bodyPr/>
                    <a:lstStyle/>
                    <a:p>
                      <a:pPr algn="l">
                        <a:defRPr sz="1800"/>
                      </a:pPr>
                      <a:r>
                        <a:rPr b="1" dirty="0">
                          <a:solidFill>
                            <a:srgbClr val="002060"/>
                          </a:solidFill>
                          <a:latin typeface="Century Gothic"/>
                          <a:ea typeface="Century Gothic"/>
                          <a:cs typeface="Century Gothic"/>
                          <a:sym typeface="Century Gothic"/>
                        </a:rPr>
                        <a:t>CONTROL DE PRECIO, PESO Y CALIDAD</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4.268</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2"/>
                  </a:ext>
                </a:extLst>
              </a:tr>
              <a:tr h="709002">
                <a:tc>
                  <a:txBody>
                    <a:bodyPr/>
                    <a:lstStyle/>
                    <a:p>
                      <a:pPr algn="l">
                        <a:defRPr sz="1800"/>
                      </a:pPr>
                      <a:r>
                        <a:rPr b="1" dirty="0">
                          <a:solidFill>
                            <a:srgbClr val="002060"/>
                          </a:solidFill>
                          <a:latin typeface="Century Gothic"/>
                          <a:ea typeface="Century Gothic"/>
                          <a:cs typeface="Century Gothic"/>
                          <a:sym typeface="Century Gothic"/>
                        </a:rPr>
                        <a:t>CLAUSURAS A ESTABLECIMIENTOS POR INCUMPLIMIENTOS DE MEDIDAS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110</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3"/>
                  </a:ext>
                </a:extLst>
              </a:tr>
              <a:tr h="709002">
                <a:tc>
                  <a:txBody>
                    <a:bodyPr/>
                    <a:lstStyle/>
                    <a:p>
                      <a:pPr algn="l">
                        <a:defRPr sz="1800"/>
                      </a:pPr>
                      <a:r>
                        <a:rPr b="1" dirty="0">
                          <a:solidFill>
                            <a:srgbClr val="002060"/>
                          </a:solidFill>
                          <a:latin typeface="Century Gothic"/>
                          <a:ea typeface="Century Gothic"/>
                          <a:cs typeface="Century Gothic"/>
                          <a:sym typeface="Century Gothic"/>
                        </a:rPr>
                        <a:t>PERMISOS ANUALES DE FUNCIONAMIENTO</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4.125</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4"/>
                  </a:ext>
                </a:extLst>
              </a:tr>
              <a:tr h="709002">
                <a:tc>
                  <a:txBody>
                    <a:bodyPr/>
                    <a:lstStyle/>
                    <a:p>
                      <a:pPr algn="l">
                        <a:defRPr sz="1800"/>
                      </a:pPr>
                      <a:r>
                        <a:rPr lang="es-EC" b="1" dirty="0">
                          <a:solidFill>
                            <a:srgbClr val="002060"/>
                          </a:solidFill>
                          <a:latin typeface="Century Gothic"/>
                          <a:ea typeface="Century Gothic"/>
                          <a:cs typeface="Century Gothic"/>
                          <a:sym typeface="Century Gothic"/>
                        </a:rPr>
                        <a:t>MATERIAL PIROTÉCNICO DECOMISADO</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2.867</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5"/>
                  </a:ext>
                </a:extLst>
              </a:tr>
              <a:tr h="354500">
                <a:tc>
                  <a:txBody>
                    <a:bodyPr/>
                    <a:lstStyle/>
                    <a:p>
                      <a:pPr algn="l">
                        <a:defRPr sz="1800"/>
                      </a:pPr>
                      <a:r>
                        <a:rPr b="1">
                          <a:solidFill>
                            <a:srgbClr val="002060"/>
                          </a:solidFill>
                          <a:latin typeface="Century Gothic"/>
                          <a:ea typeface="Century Gothic"/>
                          <a:cs typeface="Century Gothic"/>
                          <a:sym typeface="Century Gothic"/>
                        </a:rPr>
                        <a:t>DESALOJOS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2</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6"/>
                  </a:ext>
                </a:extLst>
              </a:tr>
              <a:tr h="354500">
                <a:tc>
                  <a:txBody>
                    <a:bodyPr/>
                    <a:lstStyle/>
                    <a:p>
                      <a:pPr algn="l">
                        <a:defRPr sz="1800"/>
                      </a:pPr>
                      <a:r>
                        <a:rPr b="1">
                          <a:solidFill>
                            <a:srgbClr val="002060"/>
                          </a:solidFill>
                          <a:latin typeface="Century Gothic"/>
                          <a:ea typeface="Century Gothic"/>
                          <a:cs typeface="Century Gothic"/>
                          <a:sym typeface="Century Gothic"/>
                        </a:rPr>
                        <a:t>USUARIOS ATENDIDOS</a:t>
                      </a:r>
                    </a:p>
                  </a:txBody>
                  <a:tcPr marL="9525" marR="9525" marT="9525" marB="9525" anchor="ctr" horzOverflow="overflow">
                    <a:solidFill>
                      <a:srgbClr val="E8F1F5"/>
                    </a:solidFill>
                  </a:tcPr>
                </a:tc>
                <a:tc>
                  <a:txBody>
                    <a:bodyPr/>
                    <a:lstStyle/>
                    <a:p>
                      <a:pPr algn="ctr">
                        <a:defRPr sz="1800"/>
                      </a:pPr>
                      <a:r>
                        <a:rPr lang="es-EC" b="1" dirty="0">
                          <a:solidFill>
                            <a:srgbClr val="002060"/>
                          </a:solidFill>
                          <a:latin typeface="Century Gothic"/>
                          <a:ea typeface="Century Gothic"/>
                          <a:cs typeface="Century Gothic"/>
                          <a:sym typeface="Century Gothic"/>
                        </a:rPr>
                        <a:t>8.000</a:t>
                      </a:r>
                      <a:endParaRPr b="1" dirty="0">
                        <a:solidFill>
                          <a:srgbClr val="002060"/>
                        </a:solidFill>
                        <a:latin typeface="Century Gothic"/>
                        <a:ea typeface="Century Gothic"/>
                        <a:cs typeface="Century Gothic"/>
                        <a:sym typeface="Century Gothic"/>
                      </a:endParaRPr>
                    </a:p>
                  </a:txBody>
                  <a:tcPr marL="9525" marR="9525" marT="9525" marB="9525" anchor="ctr" horzOverflow="overflow">
                    <a:solidFill>
                      <a:srgbClr val="E8F1F5"/>
                    </a:solidFill>
                  </a:tcPr>
                </a:tc>
                <a:extLst>
                  <a:ext uri="{0D108BD9-81ED-4DB2-BD59-A6C34878D82A}">
                    <a16:rowId xmlns:a16="http://schemas.microsoft.com/office/drawing/2014/main" val="10007"/>
                  </a:ext>
                </a:extLst>
              </a:tr>
            </a:tbl>
          </a:graphicData>
        </a:graphic>
      </p:graphicFrame>
      <p:pic>
        <p:nvPicPr>
          <p:cNvPr id="8" name="NUEVOS LOGOS.png">
            <a:extLst>
              <a:ext uri="{FF2B5EF4-FFF2-40B4-BE49-F238E27FC236}">
                <a16:creationId xmlns:a16="http://schemas.microsoft.com/office/drawing/2014/main" id="{4C40A874-7F9B-4CAA-9CB3-E5FE9C3C363B}"/>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9" name="LOGO GOBERNACION DE LA PROVINCIA DE MANABÍ.png">
            <a:extLst>
              <a:ext uri="{FF2B5EF4-FFF2-40B4-BE49-F238E27FC236}">
                <a16:creationId xmlns:a16="http://schemas.microsoft.com/office/drawing/2014/main" id="{9B9178C3-77CE-4F17-8908-B498C798933E}"/>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age1.png"/>
          <p:cNvPicPr>
            <a:picLocks noChangeAspect="1"/>
          </p:cNvPicPr>
          <p:nvPr/>
        </p:nvPicPr>
        <p:blipFill>
          <a:blip r:embed="rId2"/>
          <a:srcRect t="21336" r="19368" b="9017"/>
          <a:stretch>
            <a:fillRect/>
          </a:stretch>
        </p:blipFill>
        <p:spPr>
          <a:xfrm>
            <a:off x="0" y="0"/>
            <a:ext cx="9180512" cy="6885385"/>
          </a:xfrm>
          <a:prstGeom prst="rect">
            <a:avLst/>
          </a:prstGeom>
          <a:ln w="12700">
            <a:miter lim="400000"/>
          </a:ln>
        </p:spPr>
      </p:pic>
      <p:sp>
        <p:nvSpPr>
          <p:cNvPr id="261" name="Shape 261"/>
          <p:cNvSpPr/>
          <p:nvPr/>
        </p:nvSpPr>
        <p:spPr>
          <a:xfrm>
            <a:off x="279522" y="795812"/>
            <a:ext cx="8561002" cy="467820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3600" b="1">
                <a:ln w="10541">
                  <a:solidFill>
                    <a:srgbClr val="4579B8"/>
                  </a:solidFill>
                </a:ln>
                <a:solidFill>
                  <a:srgbClr val="BCD2FA"/>
                </a:solidFill>
              </a:defRPr>
            </a:lvl1pPr>
          </a:lstStyle>
          <a:p>
            <a:pPr marL="342900" indent="-342900" algn="l">
              <a:buFont typeface="Arial" panose="020B0604020202020204" pitchFamily="34" charset="0"/>
              <a:buChar char="•"/>
            </a:pPr>
            <a:r>
              <a:rPr sz="2000" b="0" dirty="0">
                <a:ln w="0"/>
                <a:solidFill>
                  <a:schemeClr val="accent1"/>
                </a:solidFill>
                <a:effectLst>
                  <a:outerShdw blurRad="38100" dist="25400" dir="5400000" algn="ctr" rotWithShape="0">
                    <a:srgbClr val="6E747A">
                      <a:alpha val="43000"/>
                    </a:srgbClr>
                  </a:outerShdw>
                </a:effectLst>
              </a:rPr>
              <a:t>DIÁLOGOS CIUDADANOS</a:t>
            </a: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CONSEJO DE JEFES POLÍTICOS, TENIENTES POLÍTICOS, COMISARIOS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GABINETES PROVINCIALES</a:t>
            </a:r>
          </a:p>
          <a:p>
            <a:pPr marL="285750" indent="-285750" algn="l">
              <a:buFont typeface="Arial" panose="020B0604020202020204" pitchFamily="34" charset="0"/>
              <a:buChar char="•"/>
            </a:pPr>
            <a:endParaRPr lang="es-EC" sz="18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SEGUIMIENTO DE OBRAS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SEGUIMIENTO DEL SERVICIO PÚBLICO</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COMITÉ DE OPERACIONES EMERGENTES</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MESA DE SEGURIDAD</a:t>
            </a:r>
          </a:p>
          <a:p>
            <a:pPr marL="342900" indent="-342900" algn="l">
              <a:buFont typeface="Arial" panose="020B0604020202020204" pitchFamily="34" charset="0"/>
              <a:buChar char="•"/>
            </a:pPr>
            <a:endParaRPr lang="es-EC" sz="20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s-EC" sz="2000" b="0" dirty="0">
                <a:ln w="0"/>
                <a:solidFill>
                  <a:schemeClr val="accent1"/>
                </a:solidFill>
                <a:effectLst>
                  <a:outerShdw blurRad="38100" dist="25400" dir="5400000" algn="ctr" rotWithShape="0">
                    <a:srgbClr val="6E747A">
                      <a:alpha val="43000"/>
                    </a:srgbClr>
                  </a:outerShdw>
                </a:effectLst>
              </a:rPr>
              <a:t>CONSEJO DE SEGURIDAD</a:t>
            </a:r>
          </a:p>
        </p:txBody>
      </p:sp>
      <p:pic>
        <p:nvPicPr>
          <p:cNvPr id="30" name="NUEVOS LOGOS.png">
            <a:extLst>
              <a:ext uri="{FF2B5EF4-FFF2-40B4-BE49-F238E27FC236}">
                <a16:creationId xmlns:a16="http://schemas.microsoft.com/office/drawing/2014/main" id="{3ADBC30D-CF35-497B-ACA7-72FA3995F39F}"/>
              </a:ext>
            </a:extLst>
          </p:cNvPr>
          <p:cNvPicPr>
            <a:picLocks noChangeAspect="1"/>
          </p:cNvPicPr>
          <p:nvPr/>
        </p:nvPicPr>
        <p:blipFill>
          <a:blip r:embed="rId3"/>
          <a:stretch>
            <a:fillRect/>
          </a:stretch>
        </p:blipFill>
        <p:spPr>
          <a:xfrm>
            <a:off x="6682140" y="4735246"/>
            <a:ext cx="2307246" cy="2308693"/>
          </a:xfrm>
          <a:prstGeom prst="rect">
            <a:avLst/>
          </a:prstGeom>
          <a:ln w="12700">
            <a:miter lim="400000"/>
          </a:ln>
        </p:spPr>
      </p:pic>
      <p:pic>
        <p:nvPicPr>
          <p:cNvPr id="31" name="LOGO GOBERNACION DE LA PROVINCIA DE MANABÍ.png">
            <a:extLst>
              <a:ext uri="{FF2B5EF4-FFF2-40B4-BE49-F238E27FC236}">
                <a16:creationId xmlns:a16="http://schemas.microsoft.com/office/drawing/2014/main" id="{DD7D338D-F84C-46E8-8340-3964F32E9903}"/>
              </a:ext>
            </a:extLst>
          </p:cNvPr>
          <p:cNvPicPr>
            <a:picLocks noChangeAspect="1"/>
          </p:cNvPicPr>
          <p:nvPr/>
        </p:nvPicPr>
        <p:blipFill>
          <a:blip r:embed="rId4"/>
          <a:stretch>
            <a:fillRect/>
          </a:stretch>
        </p:blipFill>
        <p:spPr>
          <a:xfrm>
            <a:off x="32409" y="5245653"/>
            <a:ext cx="4958567" cy="3718925"/>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endParaRPr/>
          </a:p>
        </p:txBody>
      </p:sp>
      <p:pic>
        <p:nvPicPr>
          <p:cNvPr id="113" name="image1.png"/>
          <p:cNvPicPr>
            <a:picLocks noChangeAspect="1"/>
          </p:cNvPicPr>
          <p:nvPr/>
        </p:nvPicPr>
        <p:blipFill>
          <a:blip r:embed="rId2"/>
          <a:srcRect t="21336" r="19368" b="9017"/>
          <a:stretch>
            <a:fillRect/>
          </a:stretch>
        </p:blipFill>
        <p:spPr>
          <a:xfrm>
            <a:off x="-18257" y="-13693"/>
            <a:ext cx="9180513" cy="6885385"/>
          </a:xfrm>
          <a:prstGeom prst="rect">
            <a:avLst/>
          </a:prstGeom>
          <a:ln w="12700">
            <a:miter lim="400000"/>
          </a:ln>
        </p:spPr>
      </p:pic>
      <p:sp>
        <p:nvSpPr>
          <p:cNvPr id="114" name="Shape 114"/>
          <p:cNvSpPr/>
          <p:nvPr/>
        </p:nvSpPr>
        <p:spPr>
          <a:xfrm>
            <a:off x="1979710" y="1961654"/>
            <a:ext cx="5184577"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2400">
                <a:latin typeface="Arial Black"/>
                <a:ea typeface="Arial Black"/>
                <a:cs typeface="Arial Black"/>
                <a:sym typeface="Arial Black"/>
              </a:defRPr>
            </a:lvl1pPr>
          </a:lstStyle>
          <a:p>
            <a:r>
              <a:rPr lang="es-EC" dirty="0"/>
              <a:t>GRACIAS</a:t>
            </a:r>
            <a:endParaRPr dirty="0"/>
          </a:p>
        </p:txBody>
      </p:sp>
      <p:sp>
        <p:nvSpPr>
          <p:cNvPr id="115" name="Shape 115"/>
          <p:cNvSpPr/>
          <p:nvPr/>
        </p:nvSpPr>
        <p:spPr>
          <a:xfrm>
            <a:off x="2198699" y="3048915"/>
            <a:ext cx="5176666" cy="100279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a:spcBef>
                <a:spcPts val="700"/>
              </a:spcBef>
              <a:defRPr sz="3200">
                <a:latin typeface="Berlin Sans FB"/>
                <a:ea typeface="Berlin Sans FB"/>
                <a:cs typeface="Berlin Sans FB"/>
                <a:sym typeface="Berlin Sans FB"/>
              </a:defRPr>
            </a:pPr>
            <a:r>
              <a:rPr dirty="0"/>
              <a:t>Dr. Tito </a:t>
            </a:r>
            <a:r>
              <a:rPr dirty="0" err="1"/>
              <a:t>Nilton</a:t>
            </a:r>
            <a:r>
              <a:rPr dirty="0"/>
              <a:t> Mendoza </a:t>
            </a:r>
          </a:p>
          <a:p>
            <a:pPr algn="ctr">
              <a:spcBef>
                <a:spcPts val="500"/>
              </a:spcBef>
              <a:defRPr sz="2400"/>
            </a:pPr>
            <a:r>
              <a:rPr dirty="0" err="1"/>
              <a:t>Gobernador</a:t>
            </a:r>
            <a:r>
              <a:rPr dirty="0"/>
              <a:t> de Manabí</a:t>
            </a:r>
          </a:p>
        </p:txBody>
      </p:sp>
      <p:sp>
        <p:nvSpPr>
          <p:cNvPr id="116" name="Shape 116"/>
          <p:cNvSpPr/>
          <p:nvPr/>
        </p:nvSpPr>
        <p:spPr>
          <a:xfrm>
            <a:off x="2423601" y="2692154"/>
            <a:ext cx="4536505" cy="0"/>
          </a:xfrm>
          <a:prstGeom prst="line">
            <a:avLst/>
          </a:prstGeom>
          <a:ln>
            <a:solidFill>
              <a:srgbClr val="4A7EBB"/>
            </a:solidFill>
          </a:ln>
        </p:spPr>
        <p:txBody>
          <a:bodyPr lIns="45719" rIns="45719"/>
          <a:lstStyle/>
          <a:p>
            <a:endParaRPr/>
          </a:p>
        </p:txBody>
      </p:sp>
      <p:sp>
        <p:nvSpPr>
          <p:cNvPr id="117" name="Shape 117"/>
          <p:cNvSpPr/>
          <p:nvPr/>
        </p:nvSpPr>
        <p:spPr>
          <a:xfrm>
            <a:off x="8676330" y="6557122"/>
            <a:ext cx="467545" cy="281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a:latin typeface="Century Gothic"/>
                <a:ea typeface="Century Gothic"/>
                <a:cs typeface="Century Gothic"/>
                <a:sym typeface="Century Gothic"/>
              </a:defRPr>
            </a:lvl1pPr>
          </a:lstStyle>
          <a:p>
            <a:r>
              <a:t>1</a:t>
            </a:r>
          </a:p>
        </p:txBody>
      </p:sp>
      <p:pic>
        <p:nvPicPr>
          <p:cNvPr id="118" name="NUEVOS LOGOS.png"/>
          <p:cNvPicPr>
            <a:picLocks noChangeAspect="1"/>
          </p:cNvPicPr>
          <p:nvPr/>
        </p:nvPicPr>
        <p:blipFill>
          <a:blip r:embed="rId3"/>
          <a:stretch>
            <a:fillRect/>
          </a:stretch>
        </p:blipFill>
        <p:spPr>
          <a:xfrm>
            <a:off x="6415441" y="4402385"/>
            <a:ext cx="2307245" cy="2308693"/>
          </a:xfrm>
          <a:prstGeom prst="rect">
            <a:avLst/>
          </a:prstGeom>
          <a:ln w="12700">
            <a:miter lim="400000"/>
          </a:ln>
        </p:spPr>
      </p:pic>
      <p:pic>
        <p:nvPicPr>
          <p:cNvPr id="119" name="LOGO GOBERNACION DE LA PROVINCIA DE MANABÍ.png"/>
          <p:cNvPicPr>
            <a:picLocks noChangeAspect="1"/>
          </p:cNvPicPr>
          <p:nvPr/>
        </p:nvPicPr>
        <p:blipFill>
          <a:blip r:embed="rId4"/>
          <a:stretch>
            <a:fillRect/>
          </a:stretch>
        </p:blipFill>
        <p:spPr>
          <a:xfrm>
            <a:off x="257012" y="5004348"/>
            <a:ext cx="4816084" cy="3612063"/>
          </a:xfrm>
          <a:prstGeom prst="rect">
            <a:avLst/>
          </a:prstGeom>
          <a:ln w="12700">
            <a:miter lim="400000"/>
          </a:ln>
        </p:spPr>
      </p:pic>
    </p:spTree>
    <p:extLst>
      <p:ext uri="{BB962C8B-B14F-4D97-AF65-F5344CB8AC3E}">
        <p14:creationId xmlns:p14="http://schemas.microsoft.com/office/powerpoint/2010/main" val="38556411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endParaRPr/>
          </a:p>
        </p:txBody>
      </p:sp>
      <p:pic>
        <p:nvPicPr>
          <p:cNvPr id="122" name="image1.png"/>
          <p:cNvPicPr>
            <a:picLocks noChangeAspect="1"/>
          </p:cNvPicPr>
          <p:nvPr/>
        </p:nvPicPr>
        <p:blipFill>
          <a:blip r:embed="rId2"/>
          <a:srcRect t="21336" r="19368" b="9017"/>
          <a:stretch>
            <a:fillRect/>
          </a:stretch>
        </p:blipFill>
        <p:spPr>
          <a:xfrm>
            <a:off x="-28004" y="-31576"/>
            <a:ext cx="9180512" cy="6885385"/>
          </a:xfrm>
          <a:prstGeom prst="rect">
            <a:avLst/>
          </a:prstGeom>
          <a:ln w="12700">
            <a:miter lim="400000"/>
          </a:ln>
        </p:spPr>
      </p:pic>
      <p:sp>
        <p:nvSpPr>
          <p:cNvPr id="123" name="Shape 123"/>
          <p:cNvSpPr/>
          <p:nvPr/>
        </p:nvSpPr>
        <p:spPr>
          <a:xfrm>
            <a:off x="1043607" y="44624"/>
            <a:ext cx="727281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Base legal</a:t>
            </a:r>
          </a:p>
        </p:txBody>
      </p:sp>
      <p:pic>
        <p:nvPicPr>
          <p:cNvPr id="124" name="image7.png"/>
          <p:cNvPicPr>
            <a:picLocks noChangeAspect="1"/>
          </p:cNvPicPr>
          <p:nvPr/>
        </p:nvPicPr>
        <p:blipFill>
          <a:blip r:embed="rId3"/>
          <a:srcRect l="16992" t="22761" r="16086" b="12907"/>
          <a:stretch>
            <a:fillRect/>
          </a:stretch>
        </p:blipFill>
        <p:spPr>
          <a:xfrm>
            <a:off x="218281" y="1493416"/>
            <a:ext cx="8707273" cy="4706033"/>
          </a:xfrm>
          <a:prstGeom prst="rect">
            <a:avLst/>
          </a:prstGeom>
          <a:ln w="12700">
            <a:miter lim="400000"/>
          </a:ln>
        </p:spPr>
      </p:pic>
      <p:sp>
        <p:nvSpPr>
          <p:cNvPr id="125" name="Shape 125"/>
          <p:cNvSpPr/>
          <p:nvPr/>
        </p:nvSpPr>
        <p:spPr>
          <a:xfrm>
            <a:off x="299856" y="908720"/>
            <a:ext cx="7848874" cy="345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b="1">
                <a:latin typeface="Century Gothic"/>
                <a:ea typeface="Century Gothic"/>
                <a:cs typeface="Century Gothic"/>
                <a:sym typeface="Century Gothic"/>
              </a:defRPr>
            </a:lvl1pPr>
          </a:lstStyle>
          <a:p>
            <a:r>
              <a:t>LEY ORGÁNICA DE PARTICIPACIÓN CIUDADANA</a:t>
            </a:r>
          </a:p>
        </p:txBody>
      </p:sp>
      <p:pic>
        <p:nvPicPr>
          <p:cNvPr id="126" name="NUEVOS LOGOS.png"/>
          <p:cNvPicPr>
            <a:picLocks noChangeAspect="1"/>
          </p:cNvPicPr>
          <p:nvPr/>
        </p:nvPicPr>
        <p:blipFill>
          <a:blip r:embed="rId4"/>
          <a:stretch>
            <a:fillRect/>
          </a:stretch>
        </p:blipFill>
        <p:spPr>
          <a:xfrm>
            <a:off x="6682140" y="4618285"/>
            <a:ext cx="2307246" cy="2308693"/>
          </a:xfrm>
          <a:prstGeom prst="rect">
            <a:avLst/>
          </a:prstGeom>
          <a:ln w="12700">
            <a:miter lim="400000"/>
          </a:ln>
        </p:spPr>
      </p:pic>
      <p:pic>
        <p:nvPicPr>
          <p:cNvPr id="127" name="LOGO GOBERNACION DE LA PROVINCIA DE MANABÍ.png"/>
          <p:cNvPicPr>
            <a:picLocks noChangeAspect="1"/>
          </p:cNvPicPr>
          <p:nvPr/>
        </p:nvPicPr>
        <p:blipFill>
          <a:blip r:embed="rId5"/>
          <a:stretch>
            <a:fillRect/>
          </a:stretch>
        </p:blipFill>
        <p:spPr>
          <a:xfrm>
            <a:off x="-28004" y="5125221"/>
            <a:ext cx="4923056" cy="3692292"/>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prstGeom prst="rect">
            <a:avLst/>
          </a:prstGeom>
        </p:spPr>
        <p:txBody>
          <a:bodyPr/>
          <a:lstStyle/>
          <a:p>
            <a:endParaRPr/>
          </a:p>
        </p:txBody>
      </p:sp>
      <p:pic>
        <p:nvPicPr>
          <p:cNvPr id="130"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31" name="Shape 131"/>
          <p:cNvSpPr/>
          <p:nvPr/>
        </p:nvSpPr>
        <p:spPr>
          <a:xfrm>
            <a:off x="935595" y="533718"/>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MISIÓN</a:t>
            </a:r>
          </a:p>
        </p:txBody>
      </p:sp>
      <p:pic>
        <p:nvPicPr>
          <p:cNvPr id="132" name="NUEVOS LOGOS.png"/>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133" name="LOGO GOBERNACION DE LA PROVINCIA DE MANABÍ.png"/>
          <p:cNvPicPr>
            <a:picLocks noChangeAspect="1"/>
          </p:cNvPicPr>
          <p:nvPr/>
        </p:nvPicPr>
        <p:blipFill>
          <a:blip r:embed="rId4"/>
          <a:stretch>
            <a:fillRect/>
          </a:stretch>
        </p:blipFill>
        <p:spPr>
          <a:xfrm>
            <a:off x="32409" y="5128692"/>
            <a:ext cx="4958567" cy="3718925"/>
          </a:xfrm>
          <a:prstGeom prst="rect">
            <a:avLst/>
          </a:prstGeom>
          <a:ln w="12700">
            <a:miter lim="400000"/>
          </a:ln>
        </p:spPr>
      </p:pic>
      <p:sp>
        <p:nvSpPr>
          <p:cNvPr id="134" name="Shape 134"/>
          <p:cNvSpPr/>
          <p:nvPr/>
        </p:nvSpPr>
        <p:spPr>
          <a:xfrm>
            <a:off x="935595" y="3102888"/>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VISIÓN</a:t>
            </a:r>
          </a:p>
        </p:txBody>
      </p:sp>
      <p:sp>
        <p:nvSpPr>
          <p:cNvPr id="135" name="Shape 135"/>
          <p:cNvSpPr/>
          <p:nvPr/>
        </p:nvSpPr>
        <p:spPr>
          <a:xfrm>
            <a:off x="151431" y="1547793"/>
            <a:ext cx="8873547"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r>
              <a:rPr dirty="0"/>
              <a:t>Ser el </a:t>
            </a:r>
            <a:r>
              <a:rPr dirty="0" err="1"/>
              <a:t>ente</a:t>
            </a:r>
            <a:r>
              <a:rPr dirty="0"/>
              <a:t> </a:t>
            </a:r>
            <a:r>
              <a:rPr dirty="0" err="1"/>
              <a:t>direccionador</a:t>
            </a:r>
            <a:r>
              <a:rPr dirty="0"/>
              <a:t> y </a:t>
            </a:r>
            <a:r>
              <a:rPr dirty="0" err="1"/>
              <a:t>orientador</a:t>
            </a:r>
            <a:r>
              <a:rPr dirty="0"/>
              <a:t> de la </a:t>
            </a:r>
            <a:r>
              <a:rPr dirty="0" err="1"/>
              <a:t>política</a:t>
            </a:r>
            <a:r>
              <a:rPr dirty="0"/>
              <a:t> del </a:t>
            </a:r>
            <a:r>
              <a:rPr dirty="0" err="1"/>
              <a:t>Gobierno</a:t>
            </a:r>
            <a:r>
              <a:rPr dirty="0"/>
              <a:t> Nacional </a:t>
            </a:r>
            <a:r>
              <a:rPr dirty="0" err="1"/>
              <a:t>en</a:t>
            </a:r>
            <a:endParaRPr dirty="0"/>
          </a:p>
          <a:p>
            <a:pPr algn="ctr"/>
            <a:r>
              <a:rPr dirty="0"/>
              <a:t>la </a:t>
            </a:r>
            <a:r>
              <a:rPr dirty="0" err="1"/>
              <a:t>Provincia</a:t>
            </a:r>
            <a:r>
              <a:rPr dirty="0"/>
              <a:t>, de los planes y </a:t>
            </a:r>
            <a:r>
              <a:rPr dirty="0" err="1"/>
              <a:t>proyectos</a:t>
            </a:r>
            <a:r>
              <a:rPr dirty="0"/>
              <a:t> </a:t>
            </a:r>
            <a:r>
              <a:rPr dirty="0" err="1"/>
              <a:t>promovidos</a:t>
            </a:r>
            <a:r>
              <a:rPr dirty="0"/>
              <a:t> por el </a:t>
            </a:r>
            <a:r>
              <a:rPr dirty="0" err="1"/>
              <a:t>Ministerio</a:t>
            </a:r>
            <a:r>
              <a:rPr dirty="0"/>
              <a:t> de </a:t>
            </a:r>
            <a:r>
              <a:rPr dirty="0" err="1"/>
              <a:t>Gobierno</a:t>
            </a:r>
            <a:endParaRPr dirty="0"/>
          </a:p>
          <a:p>
            <a:pPr algn="ctr"/>
            <a:r>
              <a:rPr dirty="0"/>
              <a:t>a </a:t>
            </a:r>
            <a:r>
              <a:rPr dirty="0" err="1"/>
              <a:t>nivel</a:t>
            </a:r>
            <a:r>
              <a:rPr dirty="0"/>
              <a:t> provincial, a </a:t>
            </a:r>
            <a:r>
              <a:rPr dirty="0" err="1"/>
              <a:t>través</a:t>
            </a:r>
            <a:r>
              <a:rPr dirty="0"/>
              <a:t> de una </a:t>
            </a:r>
            <a:r>
              <a:rPr dirty="0" err="1"/>
              <a:t>gestión</a:t>
            </a:r>
            <a:r>
              <a:rPr dirty="0"/>
              <a:t> </a:t>
            </a:r>
            <a:r>
              <a:rPr dirty="0" err="1"/>
              <a:t>eficiente</a:t>
            </a:r>
            <a:r>
              <a:rPr dirty="0"/>
              <a:t>, </a:t>
            </a:r>
            <a:r>
              <a:rPr dirty="0" err="1"/>
              <a:t>eficaz</a:t>
            </a:r>
            <a:r>
              <a:rPr dirty="0"/>
              <a:t>, </a:t>
            </a:r>
            <a:r>
              <a:rPr dirty="0" err="1"/>
              <a:t>efectiva</a:t>
            </a:r>
            <a:r>
              <a:rPr dirty="0"/>
              <a:t>, </a:t>
            </a:r>
            <a:r>
              <a:rPr dirty="0" err="1"/>
              <a:t>transparente</a:t>
            </a:r>
            <a:endParaRPr dirty="0"/>
          </a:p>
          <a:p>
            <a:pPr algn="ctr"/>
            <a:r>
              <a:rPr dirty="0"/>
              <a:t>y </a:t>
            </a:r>
            <a:r>
              <a:rPr dirty="0" err="1"/>
              <a:t>pública</a:t>
            </a:r>
            <a:r>
              <a:rPr dirty="0"/>
              <a:t>, para el </a:t>
            </a:r>
            <a:r>
              <a:rPr dirty="0" err="1"/>
              <a:t>fortalecimiento</a:t>
            </a:r>
            <a:r>
              <a:rPr dirty="0"/>
              <a:t> de la </a:t>
            </a:r>
            <a:r>
              <a:rPr dirty="0" err="1"/>
              <a:t>gobernabilidad</a:t>
            </a:r>
            <a:r>
              <a:rPr dirty="0"/>
              <a:t> y la </a:t>
            </a:r>
            <a:r>
              <a:rPr dirty="0" err="1"/>
              <a:t>seguridad</a:t>
            </a:r>
            <a:r>
              <a:rPr dirty="0"/>
              <a:t> </a:t>
            </a:r>
            <a:r>
              <a:rPr dirty="0" err="1"/>
              <a:t>interna</a:t>
            </a:r>
            <a:r>
              <a:rPr dirty="0"/>
              <a:t> para el</a:t>
            </a:r>
          </a:p>
          <a:p>
            <a:pPr algn="ctr"/>
            <a:r>
              <a:rPr dirty="0" err="1"/>
              <a:t>buen</a:t>
            </a:r>
            <a:r>
              <a:rPr dirty="0"/>
              <a:t> </a:t>
            </a:r>
            <a:r>
              <a:rPr dirty="0" err="1"/>
              <a:t>vivir</a:t>
            </a:r>
            <a:r>
              <a:rPr dirty="0"/>
              <a:t>.</a:t>
            </a:r>
          </a:p>
        </p:txBody>
      </p:sp>
      <p:sp>
        <p:nvSpPr>
          <p:cNvPr id="136" name="Shape 136"/>
          <p:cNvSpPr/>
          <p:nvPr/>
        </p:nvSpPr>
        <p:spPr>
          <a:xfrm>
            <a:off x="151431" y="4108978"/>
            <a:ext cx="8873547"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r>
              <a:rPr dirty="0"/>
              <a:t>La </a:t>
            </a:r>
            <a:r>
              <a:rPr dirty="0" err="1"/>
              <a:t>Gobernación</a:t>
            </a:r>
            <a:r>
              <a:rPr dirty="0"/>
              <a:t> de Manabí </a:t>
            </a:r>
            <a:r>
              <a:rPr dirty="0" err="1"/>
              <a:t>será</a:t>
            </a:r>
            <a:r>
              <a:rPr dirty="0"/>
              <a:t> a </a:t>
            </a:r>
            <a:r>
              <a:rPr dirty="0" err="1"/>
              <a:t>mediano</a:t>
            </a:r>
            <a:r>
              <a:rPr dirty="0"/>
              <a:t> </a:t>
            </a:r>
            <a:r>
              <a:rPr dirty="0" err="1"/>
              <a:t>plazo</a:t>
            </a:r>
            <a:r>
              <a:rPr dirty="0"/>
              <a:t> una </a:t>
            </a:r>
            <a:r>
              <a:rPr dirty="0" err="1"/>
              <a:t>institución</a:t>
            </a:r>
            <a:r>
              <a:rPr dirty="0"/>
              <a:t> de </a:t>
            </a:r>
            <a:r>
              <a:rPr dirty="0" err="1"/>
              <a:t>sólido</a:t>
            </a:r>
            <a:r>
              <a:rPr dirty="0"/>
              <a:t> </a:t>
            </a:r>
            <a:r>
              <a:rPr dirty="0" err="1"/>
              <a:t>prestigio</a:t>
            </a:r>
            <a:r>
              <a:rPr dirty="0"/>
              <a:t>,</a:t>
            </a:r>
          </a:p>
          <a:p>
            <a:pPr algn="ctr"/>
            <a:r>
              <a:rPr dirty="0" err="1"/>
              <a:t>confianza</a:t>
            </a:r>
            <a:r>
              <a:rPr dirty="0"/>
              <a:t> y </a:t>
            </a:r>
            <a:r>
              <a:rPr dirty="0" err="1"/>
              <a:t>credibilidad</a:t>
            </a:r>
            <a:r>
              <a:rPr dirty="0"/>
              <a:t>, por </a:t>
            </a:r>
            <a:r>
              <a:rPr dirty="0" err="1"/>
              <a:t>su</a:t>
            </a:r>
            <a:r>
              <a:rPr dirty="0"/>
              <a:t> </a:t>
            </a:r>
            <a:r>
              <a:rPr dirty="0" err="1"/>
              <a:t>gestión</a:t>
            </a:r>
            <a:r>
              <a:rPr dirty="0"/>
              <a:t> </a:t>
            </a:r>
            <a:r>
              <a:rPr dirty="0" err="1"/>
              <a:t>transparente</a:t>
            </a:r>
            <a:r>
              <a:rPr dirty="0"/>
              <a:t>, por la </a:t>
            </a:r>
            <a:r>
              <a:rPr dirty="0" err="1"/>
              <a:t>calidad</a:t>
            </a:r>
            <a:r>
              <a:rPr dirty="0"/>
              <a:t> y </a:t>
            </a:r>
          </a:p>
          <a:p>
            <a:pPr algn="ctr"/>
            <a:r>
              <a:rPr dirty="0" err="1"/>
              <a:t>calidez</a:t>
            </a:r>
            <a:r>
              <a:rPr dirty="0"/>
              <a:t> de sus </a:t>
            </a:r>
            <a:r>
              <a:rPr dirty="0" err="1"/>
              <a:t>servicios</a:t>
            </a:r>
            <a:r>
              <a:rPr dirty="0"/>
              <a:t>; y por </a:t>
            </a:r>
            <a:r>
              <a:rPr dirty="0" err="1"/>
              <a:t>su</a:t>
            </a:r>
            <a:r>
              <a:rPr dirty="0"/>
              <a:t> </a:t>
            </a:r>
            <a:r>
              <a:rPr dirty="0" err="1"/>
              <a:t>efectiva</a:t>
            </a:r>
            <a:r>
              <a:rPr dirty="0"/>
              <a:t> </a:t>
            </a:r>
            <a:r>
              <a:rPr dirty="0" err="1"/>
              <a:t>contribución</a:t>
            </a:r>
            <a:r>
              <a:rPr dirty="0"/>
              <a:t> a </a:t>
            </a:r>
            <a:r>
              <a:rPr dirty="0" err="1"/>
              <a:t>preservación</a:t>
            </a:r>
            <a:r>
              <a:rPr dirty="0"/>
              <a:t> de la </a:t>
            </a:r>
          </a:p>
          <a:p>
            <a:pPr algn="ctr"/>
            <a:r>
              <a:rPr dirty="0" err="1"/>
              <a:t>gobernabilidad</a:t>
            </a:r>
            <a:r>
              <a:rPr dirty="0"/>
              <a:t>, la </a:t>
            </a:r>
            <a:r>
              <a:rPr dirty="0" err="1"/>
              <a:t>paz</a:t>
            </a:r>
            <a:r>
              <a:rPr dirty="0"/>
              <a:t> social, el </a:t>
            </a:r>
            <a:r>
              <a:rPr dirty="0" err="1"/>
              <a:t>orden</a:t>
            </a:r>
            <a:r>
              <a:rPr dirty="0"/>
              <a:t> y la </a:t>
            </a:r>
            <a:r>
              <a:rPr dirty="0" err="1"/>
              <a:t>seguridad</a:t>
            </a:r>
            <a:r>
              <a:rPr dirty="0"/>
              <a:t> </a:t>
            </a:r>
            <a:r>
              <a:rPr dirty="0" err="1"/>
              <a:t>interna</a:t>
            </a:r>
            <a:r>
              <a:rPr dirty="0"/>
              <a:t> </a:t>
            </a:r>
            <a:r>
              <a:rPr dirty="0" err="1"/>
              <a:t>en</a:t>
            </a:r>
            <a:r>
              <a:rPr dirty="0"/>
              <a:t> la </a:t>
            </a:r>
            <a:r>
              <a:rPr dirty="0" err="1"/>
              <a:t>provincia</a:t>
            </a:r>
            <a:r>
              <a:rPr dirty="0"/>
              <a:t>,</a:t>
            </a:r>
          </a:p>
          <a:p>
            <a:pPr algn="ctr"/>
            <a:r>
              <a:rPr dirty="0" err="1"/>
              <a:t>coadyuvando</a:t>
            </a:r>
            <a:r>
              <a:rPr dirty="0"/>
              <a:t> al </a:t>
            </a:r>
            <a:r>
              <a:rPr dirty="0" err="1"/>
              <a:t>buen</a:t>
            </a:r>
            <a:r>
              <a:rPr dirty="0"/>
              <a:t> </a:t>
            </a:r>
            <a:r>
              <a:rPr dirty="0" err="1"/>
              <a:t>vivir</a:t>
            </a:r>
            <a:r>
              <a:rPr dirty="0"/>
              <a: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946294" y="178942"/>
            <a:ext cx="8229600" cy="1143001"/>
          </a:xfrm>
          <a:prstGeom prst="rect">
            <a:avLst/>
          </a:prstGeom>
        </p:spPr>
        <p:txBody>
          <a:bodyPr/>
          <a:lstStyle/>
          <a:p>
            <a:endParaRPr/>
          </a:p>
        </p:txBody>
      </p:sp>
      <p:pic>
        <p:nvPicPr>
          <p:cNvPr id="139" name="image1.png"/>
          <p:cNvPicPr>
            <a:picLocks noChangeAspect="1"/>
          </p:cNvPicPr>
          <p:nvPr/>
        </p:nvPicPr>
        <p:blipFill>
          <a:blip r:embed="rId2"/>
          <a:srcRect t="21336" r="19368" b="9017"/>
          <a:stretch>
            <a:fillRect/>
          </a:stretch>
        </p:blipFill>
        <p:spPr>
          <a:xfrm>
            <a:off x="-36512" y="0"/>
            <a:ext cx="9180512" cy="6885385"/>
          </a:xfrm>
          <a:prstGeom prst="rect">
            <a:avLst/>
          </a:prstGeom>
          <a:ln w="12700">
            <a:miter lim="400000"/>
          </a:ln>
        </p:spPr>
      </p:pic>
      <p:sp>
        <p:nvSpPr>
          <p:cNvPr id="2" name="Rectángulo 1">
            <a:extLst>
              <a:ext uri="{FF2B5EF4-FFF2-40B4-BE49-F238E27FC236}">
                <a16:creationId xmlns:a16="http://schemas.microsoft.com/office/drawing/2014/main" id="{F7F09583-320E-41F3-B4B3-B56BAB551335}"/>
              </a:ext>
            </a:extLst>
          </p:cNvPr>
          <p:cNvSpPr/>
          <p:nvPr/>
        </p:nvSpPr>
        <p:spPr>
          <a:xfrm>
            <a:off x="2748512" y="147032"/>
            <a:ext cx="4040372" cy="369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800" b="0" i="0" u="none" strike="noStrike" cap="none" spc="0" normalizeH="0" baseline="0" dirty="0">
                <a:ln>
                  <a:noFill/>
                </a:ln>
                <a:solidFill>
                  <a:srgbClr val="000000"/>
                </a:solidFill>
                <a:effectLst/>
                <a:uFillTx/>
                <a:latin typeface="+mn-lt"/>
                <a:ea typeface="+mn-ea"/>
                <a:cs typeface="+mn-cs"/>
                <a:sym typeface="Calibri"/>
              </a:rPr>
              <a:t>ORGANIGRAMA DE LA INSTITUCIÓN</a:t>
            </a:r>
          </a:p>
        </p:txBody>
      </p:sp>
      <p:sp>
        <p:nvSpPr>
          <p:cNvPr id="3" name="Rectángulo 2">
            <a:extLst>
              <a:ext uri="{FF2B5EF4-FFF2-40B4-BE49-F238E27FC236}">
                <a16:creationId xmlns:a16="http://schemas.microsoft.com/office/drawing/2014/main" id="{E3E25B48-74A1-4109-890C-EC981299EA78}"/>
              </a:ext>
            </a:extLst>
          </p:cNvPr>
          <p:cNvSpPr/>
          <p:nvPr/>
        </p:nvSpPr>
        <p:spPr>
          <a:xfrm>
            <a:off x="3599115" y="980725"/>
            <a:ext cx="2339163"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VICEMINISTERIO</a:t>
            </a:r>
            <a:r>
              <a:rPr kumimoji="0" lang="es-EC" sz="1400" b="0" i="0" u="none" strike="noStrike" cap="none" spc="0" normalizeH="0" baseline="0" dirty="0">
                <a:ln>
                  <a:noFill/>
                </a:ln>
                <a:solidFill>
                  <a:srgbClr val="000000"/>
                </a:solidFill>
                <a:effectLst/>
                <a:uFillTx/>
                <a:latin typeface="+mn-lt"/>
                <a:ea typeface="+mn-ea"/>
                <a:cs typeface="+mn-cs"/>
                <a:sym typeface="Calibri"/>
              </a:rPr>
              <a:t> DE GOBIERNO</a:t>
            </a:r>
          </a:p>
        </p:txBody>
      </p:sp>
      <p:sp>
        <p:nvSpPr>
          <p:cNvPr id="4" name="Rectángulo 3">
            <a:extLst>
              <a:ext uri="{FF2B5EF4-FFF2-40B4-BE49-F238E27FC236}">
                <a16:creationId xmlns:a16="http://schemas.microsoft.com/office/drawing/2014/main" id="{7BE7F9D8-867B-4BD5-8810-2251ABEE0945}"/>
              </a:ext>
            </a:extLst>
          </p:cNvPr>
          <p:cNvSpPr/>
          <p:nvPr/>
        </p:nvSpPr>
        <p:spPr>
          <a:xfrm>
            <a:off x="3104703" y="1356249"/>
            <a:ext cx="1795771" cy="253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050" b="0" i="0" u="none" strike="noStrike" cap="none" spc="0" normalizeH="0" baseline="0" dirty="0">
                <a:ln>
                  <a:noFill/>
                </a:ln>
                <a:solidFill>
                  <a:srgbClr val="000000"/>
                </a:solidFill>
                <a:effectLst/>
                <a:uFillTx/>
                <a:latin typeface="+mn-lt"/>
                <a:ea typeface="+mn-ea"/>
                <a:cs typeface="+mn-cs"/>
                <a:sym typeface="Calibri"/>
              </a:rPr>
              <a:t>DESPACHO DE LA </a:t>
            </a:r>
            <a:r>
              <a:rPr kumimoji="0" lang="es-EC" sz="900" b="0" i="0" u="none" strike="noStrike" cap="none" spc="0" normalizeH="0" baseline="0" dirty="0">
                <a:ln>
                  <a:noFill/>
                </a:ln>
                <a:solidFill>
                  <a:srgbClr val="000000"/>
                </a:solidFill>
                <a:effectLst/>
                <a:uFillTx/>
                <a:latin typeface="+mn-lt"/>
                <a:ea typeface="+mn-ea"/>
                <a:cs typeface="+mn-cs"/>
                <a:sym typeface="Calibri"/>
              </a:rPr>
              <a:t>GOBERNACIÓN</a:t>
            </a:r>
            <a:endParaRPr kumimoji="0" lang="es-EC" sz="1050" b="0" i="0" u="none" strike="noStrike" cap="none" spc="0" normalizeH="0" baseline="0" dirty="0">
              <a:ln>
                <a:noFill/>
              </a:ln>
              <a:solidFill>
                <a:srgbClr val="000000"/>
              </a:solidFill>
              <a:effectLst/>
              <a:uFillTx/>
              <a:latin typeface="+mn-lt"/>
              <a:ea typeface="+mn-ea"/>
              <a:cs typeface="+mn-cs"/>
              <a:sym typeface="Calibri"/>
            </a:endParaRPr>
          </a:p>
        </p:txBody>
      </p:sp>
      <p:sp>
        <p:nvSpPr>
          <p:cNvPr id="9" name="Rectángulo 8">
            <a:extLst>
              <a:ext uri="{FF2B5EF4-FFF2-40B4-BE49-F238E27FC236}">
                <a16:creationId xmlns:a16="http://schemas.microsoft.com/office/drawing/2014/main" id="{46E74CA7-6C8A-4547-9051-2F2D298E88F6}"/>
              </a:ext>
            </a:extLst>
          </p:cNvPr>
          <p:cNvSpPr/>
          <p:nvPr/>
        </p:nvSpPr>
        <p:spPr>
          <a:xfrm>
            <a:off x="1523996" y="1981155"/>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ASESORÍA JURÍDICA</a:t>
            </a:r>
          </a:p>
        </p:txBody>
      </p:sp>
      <p:sp>
        <p:nvSpPr>
          <p:cNvPr id="10" name="Rectángulo 9">
            <a:extLst>
              <a:ext uri="{FF2B5EF4-FFF2-40B4-BE49-F238E27FC236}">
                <a16:creationId xmlns:a16="http://schemas.microsoft.com/office/drawing/2014/main" id="{1AB608F2-D9CD-48AF-BE65-B775EA0FC069}"/>
              </a:ext>
            </a:extLst>
          </p:cNvPr>
          <p:cNvSpPr/>
          <p:nvPr/>
        </p:nvSpPr>
        <p:spPr>
          <a:xfrm>
            <a:off x="1523996" y="2696529"/>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PLANIFICACIÓN Y GESTIÓN ESTRATÉGICA</a:t>
            </a:r>
          </a:p>
        </p:txBody>
      </p:sp>
      <p:sp>
        <p:nvSpPr>
          <p:cNvPr id="12" name="Rectángulo 11">
            <a:extLst>
              <a:ext uri="{FF2B5EF4-FFF2-40B4-BE49-F238E27FC236}">
                <a16:creationId xmlns:a16="http://schemas.microsoft.com/office/drawing/2014/main" id="{8B690A7F-6BCF-45B4-87A2-FE1DE41C90AE}"/>
              </a:ext>
            </a:extLst>
          </p:cNvPr>
          <p:cNvSpPr/>
          <p:nvPr/>
        </p:nvSpPr>
        <p:spPr>
          <a:xfrm>
            <a:off x="1523996" y="3641148"/>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COMUNICACIÓN SOCIAL</a:t>
            </a:r>
          </a:p>
        </p:txBody>
      </p:sp>
      <p:sp>
        <p:nvSpPr>
          <p:cNvPr id="13" name="Rectángulo 12">
            <a:extLst>
              <a:ext uri="{FF2B5EF4-FFF2-40B4-BE49-F238E27FC236}">
                <a16:creationId xmlns:a16="http://schemas.microsoft.com/office/drawing/2014/main" id="{8E8D2311-C664-4434-B1B9-86ACF97473AE}"/>
              </a:ext>
            </a:extLst>
          </p:cNvPr>
          <p:cNvSpPr/>
          <p:nvPr/>
        </p:nvSpPr>
        <p:spPr>
          <a:xfrm>
            <a:off x="1523996" y="4370323"/>
            <a:ext cx="1860698" cy="95410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TECNOLOGÍA DE LA INFORMACIÓN Y COMUNICACIÓN</a:t>
            </a:r>
          </a:p>
        </p:txBody>
      </p:sp>
      <p:sp>
        <p:nvSpPr>
          <p:cNvPr id="14" name="Rectángulo 13">
            <a:extLst>
              <a:ext uri="{FF2B5EF4-FFF2-40B4-BE49-F238E27FC236}">
                <a16:creationId xmlns:a16="http://schemas.microsoft.com/office/drawing/2014/main" id="{6D0CCE46-FBDF-4ECB-9301-C290B0C2524A}"/>
              </a:ext>
            </a:extLst>
          </p:cNvPr>
          <p:cNvSpPr/>
          <p:nvPr/>
        </p:nvSpPr>
        <p:spPr>
          <a:xfrm>
            <a:off x="5188684" y="2433606"/>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DIRECCIÓN ADMINISTRATIVA FINANCIERA</a:t>
            </a:r>
          </a:p>
        </p:txBody>
      </p:sp>
      <p:sp>
        <p:nvSpPr>
          <p:cNvPr id="15" name="Rectángulo 14">
            <a:extLst>
              <a:ext uri="{FF2B5EF4-FFF2-40B4-BE49-F238E27FC236}">
                <a16:creationId xmlns:a16="http://schemas.microsoft.com/office/drawing/2014/main" id="{8653F914-6D38-4BC8-BA2F-8BFD4F9D4D2F}"/>
              </a:ext>
            </a:extLst>
          </p:cNvPr>
          <p:cNvSpPr/>
          <p:nvPr/>
        </p:nvSpPr>
        <p:spPr>
          <a:xfrm>
            <a:off x="5188684" y="3333304"/>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UNIDAD DE ADMINISTRACIÓN DEL TALENTO HUMANO</a:t>
            </a:r>
          </a:p>
        </p:txBody>
      </p:sp>
      <p:sp>
        <p:nvSpPr>
          <p:cNvPr id="16" name="Rectángulo 15">
            <a:extLst>
              <a:ext uri="{FF2B5EF4-FFF2-40B4-BE49-F238E27FC236}">
                <a16:creationId xmlns:a16="http://schemas.microsoft.com/office/drawing/2014/main" id="{E0582AE8-C8B8-41AE-BF17-1FE7828E3F79}"/>
              </a:ext>
            </a:extLst>
          </p:cNvPr>
          <p:cNvSpPr/>
          <p:nvPr/>
        </p:nvSpPr>
        <p:spPr>
          <a:xfrm>
            <a:off x="1523996" y="5772365"/>
            <a:ext cx="1860698"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JEFATURA POLÍTICA</a:t>
            </a:r>
          </a:p>
        </p:txBody>
      </p:sp>
      <p:sp>
        <p:nvSpPr>
          <p:cNvPr id="17" name="Rectángulo 16">
            <a:extLst>
              <a:ext uri="{FF2B5EF4-FFF2-40B4-BE49-F238E27FC236}">
                <a16:creationId xmlns:a16="http://schemas.microsoft.com/office/drawing/2014/main" id="{6784CC4E-F642-4F91-B1B4-AF59F6A3E123}"/>
              </a:ext>
            </a:extLst>
          </p:cNvPr>
          <p:cNvSpPr/>
          <p:nvPr/>
        </p:nvSpPr>
        <p:spPr>
          <a:xfrm>
            <a:off x="1523996" y="6160170"/>
            <a:ext cx="1860698" cy="30777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TENENCIA POLÍTICA</a:t>
            </a:r>
          </a:p>
        </p:txBody>
      </p:sp>
      <p:sp>
        <p:nvSpPr>
          <p:cNvPr id="18" name="Rectángulo 17">
            <a:extLst>
              <a:ext uri="{FF2B5EF4-FFF2-40B4-BE49-F238E27FC236}">
                <a16:creationId xmlns:a16="http://schemas.microsoft.com/office/drawing/2014/main" id="{30D61E39-D58C-4578-820C-C4B0BE2121B4}"/>
              </a:ext>
            </a:extLst>
          </p:cNvPr>
          <p:cNvSpPr/>
          <p:nvPr/>
        </p:nvSpPr>
        <p:spPr>
          <a:xfrm>
            <a:off x="5188684" y="4558144"/>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INTENDENCIA GENERALES DE POLICÍA</a:t>
            </a:r>
          </a:p>
        </p:txBody>
      </p:sp>
      <p:sp>
        <p:nvSpPr>
          <p:cNvPr id="19" name="Rectángulo 18">
            <a:extLst>
              <a:ext uri="{FF2B5EF4-FFF2-40B4-BE49-F238E27FC236}">
                <a16:creationId xmlns:a16="http://schemas.microsoft.com/office/drawing/2014/main" id="{88410AB0-8248-439D-8211-A515DDF4FB39}"/>
              </a:ext>
            </a:extLst>
          </p:cNvPr>
          <p:cNvSpPr/>
          <p:nvPr/>
        </p:nvSpPr>
        <p:spPr>
          <a:xfrm>
            <a:off x="5188684" y="5211379"/>
            <a:ext cx="1860698" cy="5232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SUB-INTENDENCIA GENERALES DE POLICÍA</a:t>
            </a:r>
          </a:p>
        </p:txBody>
      </p:sp>
      <p:sp>
        <p:nvSpPr>
          <p:cNvPr id="20" name="Rectángulo 19">
            <a:extLst>
              <a:ext uri="{FF2B5EF4-FFF2-40B4-BE49-F238E27FC236}">
                <a16:creationId xmlns:a16="http://schemas.microsoft.com/office/drawing/2014/main" id="{2ACE8617-770E-4120-8034-A8B7CA1B54E6}"/>
              </a:ext>
            </a:extLst>
          </p:cNvPr>
          <p:cNvSpPr/>
          <p:nvPr/>
        </p:nvSpPr>
        <p:spPr>
          <a:xfrm>
            <a:off x="5188684" y="5831672"/>
            <a:ext cx="1860698" cy="73866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400" b="0" i="0" u="none" strike="noStrike" cap="none" spc="0" normalizeH="0" baseline="0" dirty="0">
                <a:ln>
                  <a:noFill/>
                </a:ln>
                <a:solidFill>
                  <a:srgbClr val="000000"/>
                </a:solidFill>
                <a:effectLst/>
                <a:uFillTx/>
                <a:latin typeface="+mn-lt"/>
                <a:ea typeface="+mn-ea"/>
                <a:cs typeface="+mn-cs"/>
                <a:sym typeface="Calibri"/>
              </a:rPr>
              <a:t>COMISARÍAS NACIONALES DE POLICÍA</a:t>
            </a:r>
          </a:p>
        </p:txBody>
      </p:sp>
      <p:sp>
        <p:nvSpPr>
          <p:cNvPr id="5" name="CuadroTexto 4">
            <a:extLst>
              <a:ext uri="{FF2B5EF4-FFF2-40B4-BE49-F238E27FC236}">
                <a16:creationId xmlns:a16="http://schemas.microsoft.com/office/drawing/2014/main" id="{936BA163-384C-4658-B6D8-84EAA8C84570}"/>
              </a:ext>
            </a:extLst>
          </p:cNvPr>
          <p:cNvSpPr txBox="1"/>
          <p:nvPr/>
        </p:nvSpPr>
        <p:spPr>
          <a:xfrm>
            <a:off x="7456258" y="3764258"/>
            <a:ext cx="151691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PROCESOS ADJETIVOS</a:t>
            </a:r>
          </a:p>
        </p:txBody>
      </p:sp>
      <p:sp>
        <p:nvSpPr>
          <p:cNvPr id="23" name="CuadroTexto 22">
            <a:extLst>
              <a:ext uri="{FF2B5EF4-FFF2-40B4-BE49-F238E27FC236}">
                <a16:creationId xmlns:a16="http://schemas.microsoft.com/office/drawing/2014/main" id="{D760ABDF-5BB5-4E89-A52F-35BADE487CC1}"/>
              </a:ext>
            </a:extLst>
          </p:cNvPr>
          <p:cNvSpPr txBox="1"/>
          <p:nvPr/>
        </p:nvSpPr>
        <p:spPr>
          <a:xfrm>
            <a:off x="7382535" y="6190948"/>
            <a:ext cx="17933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PROCESOS SUSTANTIVOS</a:t>
            </a:r>
          </a:p>
        </p:txBody>
      </p:sp>
      <p:cxnSp>
        <p:nvCxnSpPr>
          <p:cNvPr id="7" name="Conector recto 6">
            <a:extLst>
              <a:ext uri="{FF2B5EF4-FFF2-40B4-BE49-F238E27FC236}">
                <a16:creationId xmlns:a16="http://schemas.microsoft.com/office/drawing/2014/main" id="{24E39257-3569-42A8-B44F-B61C78DEF832}"/>
              </a:ext>
            </a:extLst>
          </p:cNvPr>
          <p:cNvCxnSpPr>
            <a:stCxn id="2" idx="2"/>
            <a:endCxn id="3" idx="0"/>
          </p:cNvCxnSpPr>
          <p:nvPr/>
        </p:nvCxnSpPr>
        <p:spPr>
          <a:xfrm flipH="1">
            <a:off x="4768697" y="516362"/>
            <a:ext cx="1" cy="46436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Conector recto 20">
            <a:extLst>
              <a:ext uri="{FF2B5EF4-FFF2-40B4-BE49-F238E27FC236}">
                <a16:creationId xmlns:a16="http://schemas.microsoft.com/office/drawing/2014/main" id="{C0A9D483-D14A-47E2-AC6D-58B2FFE4B63F}"/>
              </a:ext>
            </a:extLst>
          </p:cNvPr>
          <p:cNvCxnSpPr>
            <a:cxnSpLocks/>
          </p:cNvCxnSpPr>
          <p:nvPr/>
        </p:nvCxnSpPr>
        <p:spPr>
          <a:xfrm>
            <a:off x="4768697" y="1119359"/>
            <a:ext cx="0" cy="241328"/>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5" name="Conector recto 24">
            <a:extLst>
              <a:ext uri="{FF2B5EF4-FFF2-40B4-BE49-F238E27FC236}">
                <a16:creationId xmlns:a16="http://schemas.microsoft.com/office/drawing/2014/main" id="{17AA5055-5535-487F-8000-47A9F29716CE}"/>
              </a:ext>
            </a:extLst>
          </p:cNvPr>
          <p:cNvCxnSpPr>
            <a:cxnSpLocks/>
            <a:stCxn id="4" idx="2"/>
          </p:cNvCxnSpPr>
          <p:nvPr/>
        </p:nvCxnSpPr>
        <p:spPr>
          <a:xfrm>
            <a:off x="4002589" y="1610163"/>
            <a:ext cx="43094" cy="4703894"/>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Conector recto 26">
            <a:extLst>
              <a:ext uri="{FF2B5EF4-FFF2-40B4-BE49-F238E27FC236}">
                <a16:creationId xmlns:a16="http://schemas.microsoft.com/office/drawing/2014/main" id="{174E730A-10B8-4ECB-8181-D1712525BA87}"/>
              </a:ext>
            </a:extLst>
          </p:cNvPr>
          <p:cNvCxnSpPr>
            <a:cxnSpLocks/>
          </p:cNvCxnSpPr>
          <p:nvPr/>
        </p:nvCxnSpPr>
        <p:spPr>
          <a:xfrm>
            <a:off x="3395327" y="2242764"/>
            <a:ext cx="2877879"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Conector recto 28">
            <a:extLst>
              <a:ext uri="{FF2B5EF4-FFF2-40B4-BE49-F238E27FC236}">
                <a16:creationId xmlns:a16="http://schemas.microsoft.com/office/drawing/2014/main" id="{8CCBB4EA-89D0-431B-93A3-05289C12C512}"/>
              </a:ext>
            </a:extLst>
          </p:cNvPr>
          <p:cNvCxnSpPr>
            <a:cxnSpLocks/>
          </p:cNvCxnSpPr>
          <p:nvPr/>
        </p:nvCxnSpPr>
        <p:spPr>
          <a:xfrm>
            <a:off x="6273206" y="2242764"/>
            <a:ext cx="0" cy="190842"/>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Conector recto 30">
            <a:extLst>
              <a:ext uri="{FF2B5EF4-FFF2-40B4-BE49-F238E27FC236}">
                <a16:creationId xmlns:a16="http://schemas.microsoft.com/office/drawing/2014/main" id="{B2A6AAB8-5453-452F-83A5-CE1EBCD4697E}"/>
              </a:ext>
            </a:extLst>
          </p:cNvPr>
          <p:cNvCxnSpPr>
            <a:cxnSpLocks/>
            <a:endCxn id="10" idx="3"/>
          </p:cNvCxnSpPr>
          <p:nvPr/>
        </p:nvCxnSpPr>
        <p:spPr>
          <a:xfrm flipH="1" flipV="1">
            <a:off x="3384694" y="3065860"/>
            <a:ext cx="650358" cy="478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Conector recto 35">
            <a:extLst>
              <a:ext uri="{FF2B5EF4-FFF2-40B4-BE49-F238E27FC236}">
                <a16:creationId xmlns:a16="http://schemas.microsoft.com/office/drawing/2014/main" id="{AC8D5B35-BB8D-44F8-8F60-929CA46D10FE}"/>
              </a:ext>
            </a:extLst>
          </p:cNvPr>
          <p:cNvCxnSpPr>
            <a:cxnSpLocks/>
          </p:cNvCxnSpPr>
          <p:nvPr/>
        </p:nvCxnSpPr>
        <p:spPr>
          <a:xfrm flipH="1" flipV="1">
            <a:off x="3384694" y="3973718"/>
            <a:ext cx="650358" cy="6946"/>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7" name="Conector recto 36">
            <a:extLst>
              <a:ext uri="{FF2B5EF4-FFF2-40B4-BE49-F238E27FC236}">
                <a16:creationId xmlns:a16="http://schemas.microsoft.com/office/drawing/2014/main" id="{1474957C-3F0D-4B41-B0ED-D39B92C8CFED}"/>
              </a:ext>
            </a:extLst>
          </p:cNvPr>
          <p:cNvCxnSpPr>
            <a:cxnSpLocks/>
          </p:cNvCxnSpPr>
          <p:nvPr/>
        </p:nvCxnSpPr>
        <p:spPr>
          <a:xfrm flipH="1" flipV="1">
            <a:off x="3390011" y="4786753"/>
            <a:ext cx="650358" cy="6946"/>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8" name="Conector recto 37">
            <a:extLst>
              <a:ext uri="{FF2B5EF4-FFF2-40B4-BE49-F238E27FC236}">
                <a16:creationId xmlns:a16="http://schemas.microsoft.com/office/drawing/2014/main" id="{A036C697-03A9-478D-9CB8-4E8DFBC2426D}"/>
              </a:ext>
            </a:extLst>
          </p:cNvPr>
          <p:cNvCxnSpPr>
            <a:cxnSpLocks/>
          </p:cNvCxnSpPr>
          <p:nvPr/>
        </p:nvCxnSpPr>
        <p:spPr>
          <a:xfrm flipH="1">
            <a:off x="2360424" y="5567135"/>
            <a:ext cx="1685261"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4" name="Conector recto 33">
            <a:extLst>
              <a:ext uri="{FF2B5EF4-FFF2-40B4-BE49-F238E27FC236}">
                <a16:creationId xmlns:a16="http://schemas.microsoft.com/office/drawing/2014/main" id="{87AD6BC3-B9ED-4FCD-99D0-9DE6BEF9338B}"/>
              </a:ext>
            </a:extLst>
          </p:cNvPr>
          <p:cNvCxnSpPr>
            <a:cxnSpLocks/>
          </p:cNvCxnSpPr>
          <p:nvPr/>
        </p:nvCxnSpPr>
        <p:spPr>
          <a:xfrm>
            <a:off x="2360424" y="5567135"/>
            <a:ext cx="0" cy="20523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9" name="Conector recto 38">
            <a:extLst>
              <a:ext uri="{FF2B5EF4-FFF2-40B4-BE49-F238E27FC236}">
                <a16:creationId xmlns:a16="http://schemas.microsoft.com/office/drawing/2014/main" id="{DEB3021E-46CA-4B9E-A362-9968C86D9B6F}"/>
              </a:ext>
            </a:extLst>
          </p:cNvPr>
          <p:cNvCxnSpPr>
            <a:cxnSpLocks/>
          </p:cNvCxnSpPr>
          <p:nvPr/>
        </p:nvCxnSpPr>
        <p:spPr>
          <a:xfrm>
            <a:off x="4035052" y="6314057"/>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4" name="Conector recto 43">
            <a:extLst>
              <a:ext uri="{FF2B5EF4-FFF2-40B4-BE49-F238E27FC236}">
                <a16:creationId xmlns:a16="http://schemas.microsoft.com/office/drawing/2014/main" id="{1D6429ED-B862-4370-B322-8FFC8EEE2DEC}"/>
              </a:ext>
            </a:extLst>
          </p:cNvPr>
          <p:cNvCxnSpPr>
            <a:cxnSpLocks/>
          </p:cNvCxnSpPr>
          <p:nvPr/>
        </p:nvCxnSpPr>
        <p:spPr>
          <a:xfrm>
            <a:off x="4035052" y="5457599"/>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Conector recto 44">
            <a:extLst>
              <a:ext uri="{FF2B5EF4-FFF2-40B4-BE49-F238E27FC236}">
                <a16:creationId xmlns:a16="http://schemas.microsoft.com/office/drawing/2014/main" id="{DBE8EF59-B7A6-4332-BF58-AD97CAAED821}"/>
              </a:ext>
            </a:extLst>
          </p:cNvPr>
          <p:cNvCxnSpPr>
            <a:cxnSpLocks/>
          </p:cNvCxnSpPr>
          <p:nvPr/>
        </p:nvCxnSpPr>
        <p:spPr>
          <a:xfrm>
            <a:off x="4040370" y="4913035"/>
            <a:ext cx="1153632" cy="15389"/>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6" name="Conector recto 45">
            <a:extLst>
              <a:ext uri="{FF2B5EF4-FFF2-40B4-BE49-F238E27FC236}">
                <a16:creationId xmlns:a16="http://schemas.microsoft.com/office/drawing/2014/main" id="{CA1B1316-5303-41B9-AC59-503F595D0A44}"/>
              </a:ext>
            </a:extLst>
          </p:cNvPr>
          <p:cNvCxnSpPr>
            <a:cxnSpLocks/>
          </p:cNvCxnSpPr>
          <p:nvPr/>
        </p:nvCxnSpPr>
        <p:spPr>
          <a:xfrm>
            <a:off x="4015559" y="3246699"/>
            <a:ext cx="2257647"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9" name="Conector recto 68">
            <a:extLst>
              <a:ext uri="{FF2B5EF4-FFF2-40B4-BE49-F238E27FC236}">
                <a16:creationId xmlns:a16="http://schemas.microsoft.com/office/drawing/2014/main" id="{D289BA47-9AA4-47FA-AD54-B0B41CF2A2DB}"/>
              </a:ext>
            </a:extLst>
          </p:cNvPr>
          <p:cNvCxnSpPr/>
          <p:nvPr/>
        </p:nvCxnSpPr>
        <p:spPr>
          <a:xfrm>
            <a:off x="6273206" y="3246699"/>
            <a:ext cx="0" cy="86605"/>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0" name="Rectángulo 39">
            <a:extLst>
              <a:ext uri="{FF2B5EF4-FFF2-40B4-BE49-F238E27FC236}">
                <a16:creationId xmlns:a16="http://schemas.microsoft.com/office/drawing/2014/main" id="{C36A2A38-EED2-4190-AE60-A25BCDB9FC51}"/>
              </a:ext>
            </a:extLst>
          </p:cNvPr>
          <p:cNvSpPr/>
          <p:nvPr/>
        </p:nvSpPr>
        <p:spPr>
          <a:xfrm>
            <a:off x="3599116" y="579868"/>
            <a:ext cx="2339163" cy="276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EC" sz="1200" b="0" i="0" u="none" strike="noStrike" cap="none" spc="0" normalizeH="0" baseline="0" dirty="0">
                <a:ln>
                  <a:noFill/>
                </a:ln>
                <a:solidFill>
                  <a:srgbClr val="000000"/>
                </a:solidFill>
                <a:effectLst/>
                <a:uFillTx/>
                <a:latin typeface="+mn-lt"/>
                <a:ea typeface="+mn-ea"/>
                <a:cs typeface="+mn-cs"/>
                <a:sym typeface="Calibri"/>
              </a:rPr>
              <a:t>DESPACHO MINISTERIAL</a:t>
            </a:r>
            <a:endParaRPr kumimoji="0" lang="es-EC" sz="14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6.png"/>
          <p:cNvPicPr>
            <a:picLocks noChangeAspect="1"/>
          </p:cNvPicPr>
          <p:nvPr/>
        </p:nvPicPr>
        <p:blipFill>
          <a:blip r:embed="rId2"/>
          <a:stretch>
            <a:fillRect/>
          </a:stretch>
        </p:blipFill>
        <p:spPr>
          <a:xfrm>
            <a:off x="107504" y="5733255"/>
            <a:ext cx="912221" cy="962367"/>
          </a:xfrm>
          <a:prstGeom prst="rect">
            <a:avLst/>
          </a:prstGeom>
          <a:ln w="12700">
            <a:miter lim="400000"/>
          </a:ln>
        </p:spPr>
      </p:pic>
      <p:sp>
        <p:nvSpPr>
          <p:cNvPr id="144" name="Shape 144"/>
          <p:cNvSpPr>
            <a:spLocks noGrp="1"/>
          </p:cNvSpPr>
          <p:nvPr>
            <p:ph type="title"/>
          </p:nvPr>
        </p:nvSpPr>
        <p:spPr>
          <a:prstGeom prst="rect">
            <a:avLst/>
          </a:prstGeom>
        </p:spPr>
        <p:txBody>
          <a:bodyPr/>
          <a:lstStyle/>
          <a:p>
            <a:endParaRPr/>
          </a:p>
        </p:txBody>
      </p:sp>
      <p:pic>
        <p:nvPicPr>
          <p:cNvPr id="145" name="image1.png"/>
          <p:cNvPicPr>
            <a:picLocks noChangeAspect="1"/>
          </p:cNvPicPr>
          <p:nvPr/>
        </p:nvPicPr>
        <p:blipFill>
          <a:blip r:embed="rId3"/>
          <a:srcRect t="21336" r="19368" b="9017"/>
          <a:stretch>
            <a:fillRect/>
          </a:stretch>
        </p:blipFill>
        <p:spPr>
          <a:xfrm>
            <a:off x="-36512" y="-63620"/>
            <a:ext cx="9180512" cy="6885385"/>
          </a:xfrm>
          <a:prstGeom prst="rect">
            <a:avLst/>
          </a:prstGeom>
          <a:ln w="12700">
            <a:miter lim="400000"/>
          </a:ln>
        </p:spPr>
      </p:pic>
      <p:sp>
        <p:nvSpPr>
          <p:cNvPr id="147" name="Shape 147"/>
          <p:cNvSpPr/>
          <p:nvPr/>
        </p:nvSpPr>
        <p:spPr>
          <a:xfrm>
            <a:off x="1043607" y="404664"/>
            <a:ext cx="7272810"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TALENTO HUMANO</a:t>
            </a:r>
          </a:p>
        </p:txBody>
      </p:sp>
      <p:sp>
        <p:nvSpPr>
          <p:cNvPr id="148" name="Shape 148"/>
          <p:cNvSpPr/>
          <p:nvPr/>
        </p:nvSpPr>
        <p:spPr>
          <a:xfrm>
            <a:off x="179511" y="1270501"/>
            <a:ext cx="871297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lstStyle>
          <a:p>
            <a:r>
              <a:rPr dirty="0" err="1"/>
              <a:t>En</a:t>
            </a:r>
            <a:r>
              <a:rPr dirty="0"/>
              <a:t> la </a:t>
            </a:r>
            <a:r>
              <a:rPr dirty="0" err="1"/>
              <a:t>Gobernación</a:t>
            </a:r>
            <a:r>
              <a:rPr dirty="0"/>
              <a:t> de Manabí </a:t>
            </a:r>
            <a:r>
              <a:rPr dirty="0" err="1"/>
              <a:t>laboran</a:t>
            </a:r>
            <a:r>
              <a:rPr dirty="0"/>
              <a:t> </a:t>
            </a:r>
            <a:r>
              <a:rPr lang="es-EC" dirty="0"/>
              <a:t>198</a:t>
            </a:r>
            <a:r>
              <a:rPr dirty="0"/>
              <a:t> Personas que se </a:t>
            </a:r>
            <a:r>
              <a:rPr dirty="0" err="1"/>
              <a:t>encuentran</a:t>
            </a:r>
            <a:r>
              <a:rPr dirty="0"/>
              <a:t> </a:t>
            </a:r>
            <a:r>
              <a:rPr dirty="0" err="1"/>
              <a:t>distribuidas</a:t>
            </a:r>
            <a:r>
              <a:rPr dirty="0"/>
              <a:t> de la </a:t>
            </a:r>
            <a:r>
              <a:rPr dirty="0" err="1"/>
              <a:t>siguiente</a:t>
            </a:r>
            <a:r>
              <a:rPr dirty="0"/>
              <a:t> forma:</a:t>
            </a:r>
          </a:p>
        </p:txBody>
      </p:sp>
      <p:grpSp>
        <p:nvGrpSpPr>
          <p:cNvPr id="151" name="Group 151"/>
          <p:cNvGrpSpPr/>
          <p:nvPr/>
        </p:nvGrpSpPr>
        <p:grpSpPr>
          <a:xfrm>
            <a:off x="107504" y="2488023"/>
            <a:ext cx="1728193" cy="1877083"/>
            <a:chOff x="0" y="-1"/>
            <a:chExt cx="1728192" cy="2088234"/>
          </a:xfrm>
        </p:grpSpPr>
        <p:sp>
          <p:nvSpPr>
            <p:cNvPr id="149" name="Shape 149"/>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0" name="Shape 150"/>
            <p:cNvSpPr/>
            <p:nvPr/>
          </p:nvSpPr>
          <p:spPr>
            <a:xfrm>
              <a:off x="253087" y="307960"/>
              <a:ext cx="1222018" cy="1472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solidFill>
                    <a:srgbClr val="FFFFFF"/>
                  </a:solidFill>
                </a:defRPr>
              </a:pPr>
              <a:r>
                <a:rPr dirty="0" err="1"/>
                <a:t>Contrato</a:t>
              </a:r>
              <a:r>
                <a:rPr dirty="0"/>
                <a:t> de </a:t>
              </a:r>
              <a:r>
                <a:rPr dirty="0" err="1"/>
                <a:t>servicios</a:t>
              </a:r>
              <a:r>
                <a:rPr dirty="0"/>
                <a:t> </a:t>
              </a:r>
              <a:r>
                <a:rPr dirty="0" err="1"/>
                <a:t>ocasionales</a:t>
              </a:r>
              <a:r>
                <a:rPr dirty="0"/>
                <a:t>:</a:t>
              </a:r>
            </a:p>
            <a:p>
              <a:pPr algn="ctr">
                <a:defRPr sz="3200" b="1">
                  <a:solidFill>
                    <a:srgbClr val="FFFFFF"/>
                  </a:solidFill>
                </a:defRPr>
              </a:pPr>
              <a:r>
                <a:rPr lang="es-EC" dirty="0"/>
                <a:t>22</a:t>
              </a:r>
              <a:endParaRPr dirty="0"/>
            </a:p>
          </p:txBody>
        </p:sp>
      </p:grpSp>
      <p:grpSp>
        <p:nvGrpSpPr>
          <p:cNvPr id="154" name="Group 154"/>
          <p:cNvGrpSpPr/>
          <p:nvPr/>
        </p:nvGrpSpPr>
        <p:grpSpPr>
          <a:xfrm>
            <a:off x="1907703" y="2488023"/>
            <a:ext cx="1728193" cy="1877082"/>
            <a:chOff x="0" y="0"/>
            <a:chExt cx="1728191" cy="2088232"/>
          </a:xfrm>
        </p:grpSpPr>
        <p:sp>
          <p:nvSpPr>
            <p:cNvPr id="152" name="Shape 152"/>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3" name="Shape 153"/>
            <p:cNvSpPr/>
            <p:nvPr/>
          </p:nvSpPr>
          <p:spPr>
            <a:xfrm>
              <a:off x="253087" y="312595"/>
              <a:ext cx="1222018" cy="1463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600" b="1">
                  <a:solidFill>
                    <a:srgbClr val="FFFFFF"/>
                  </a:solidFill>
                </a:defRPr>
              </a:pPr>
              <a:r>
                <a:rPr dirty="0" err="1"/>
                <a:t>Contratos</a:t>
              </a:r>
              <a:r>
                <a:rPr dirty="0"/>
                <a:t> de </a:t>
              </a:r>
              <a:r>
                <a:rPr dirty="0" err="1"/>
                <a:t>régimen</a:t>
              </a:r>
              <a:r>
                <a:rPr dirty="0"/>
                <a:t> </a:t>
              </a:r>
              <a:r>
                <a:rPr dirty="0" err="1"/>
                <a:t>código</a:t>
              </a:r>
              <a:r>
                <a:rPr dirty="0"/>
                <a:t> de </a:t>
              </a:r>
              <a:r>
                <a:rPr dirty="0" err="1"/>
                <a:t>trabajo</a:t>
              </a:r>
              <a:r>
                <a:rPr dirty="0"/>
                <a:t>: </a:t>
              </a:r>
            </a:p>
            <a:p>
              <a:pPr algn="ctr">
                <a:defRPr sz="2800" b="1">
                  <a:solidFill>
                    <a:srgbClr val="FFFFFF"/>
                  </a:solidFill>
                </a:defRPr>
              </a:pPr>
              <a:r>
                <a:rPr dirty="0"/>
                <a:t>19</a:t>
              </a:r>
            </a:p>
          </p:txBody>
        </p:sp>
      </p:grpSp>
      <p:grpSp>
        <p:nvGrpSpPr>
          <p:cNvPr id="157" name="Group 157"/>
          <p:cNvGrpSpPr/>
          <p:nvPr/>
        </p:nvGrpSpPr>
        <p:grpSpPr>
          <a:xfrm>
            <a:off x="3707903" y="2488020"/>
            <a:ext cx="1728194" cy="1877081"/>
            <a:chOff x="0" y="-1"/>
            <a:chExt cx="1728192" cy="2088234"/>
          </a:xfrm>
        </p:grpSpPr>
        <p:sp>
          <p:nvSpPr>
            <p:cNvPr id="155" name="Shape 155"/>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6" name="Shape 156"/>
            <p:cNvSpPr/>
            <p:nvPr/>
          </p:nvSpPr>
          <p:spPr>
            <a:xfrm>
              <a:off x="253087" y="513400"/>
              <a:ext cx="1222018" cy="10614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b="1">
                  <a:solidFill>
                    <a:srgbClr val="FFFFFF"/>
                  </a:solidFill>
                </a:defRPr>
              </a:pPr>
              <a:r>
                <a:rPr dirty="0" err="1"/>
                <a:t>Nombramientos</a:t>
              </a:r>
              <a:r>
                <a:rPr dirty="0"/>
                <a:t> </a:t>
              </a:r>
              <a:r>
                <a:rPr dirty="0" err="1"/>
                <a:t>provisionales</a:t>
              </a:r>
              <a:r>
                <a:rPr dirty="0"/>
                <a:t>: </a:t>
              </a:r>
            </a:p>
            <a:p>
              <a:pPr algn="ctr">
                <a:defRPr sz="3200" b="1">
                  <a:solidFill>
                    <a:srgbClr val="FFFFFF"/>
                  </a:solidFill>
                </a:defRPr>
              </a:pPr>
              <a:r>
                <a:rPr lang="es-ES" dirty="0"/>
                <a:t>6</a:t>
              </a:r>
              <a:endParaRPr dirty="0"/>
            </a:p>
          </p:txBody>
        </p:sp>
      </p:grpSp>
      <p:grpSp>
        <p:nvGrpSpPr>
          <p:cNvPr id="160" name="Group 160"/>
          <p:cNvGrpSpPr/>
          <p:nvPr/>
        </p:nvGrpSpPr>
        <p:grpSpPr>
          <a:xfrm>
            <a:off x="5508104" y="2488020"/>
            <a:ext cx="1728194" cy="1877076"/>
            <a:chOff x="0" y="-1"/>
            <a:chExt cx="1728192" cy="2088234"/>
          </a:xfrm>
        </p:grpSpPr>
        <p:sp>
          <p:nvSpPr>
            <p:cNvPr id="158" name="Shape 158"/>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59" name="Shape 159"/>
            <p:cNvSpPr/>
            <p:nvPr/>
          </p:nvSpPr>
          <p:spPr>
            <a:xfrm>
              <a:off x="253087" y="547638"/>
              <a:ext cx="1222018" cy="99295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200" b="1">
                  <a:solidFill>
                    <a:srgbClr val="FFFFFF"/>
                  </a:solidFill>
                </a:defRPr>
              </a:pPr>
              <a:r>
                <a:rPr dirty="0" err="1"/>
                <a:t>Nombramientos</a:t>
              </a:r>
              <a:r>
                <a:rPr dirty="0"/>
                <a:t> </a:t>
              </a:r>
              <a:r>
                <a:rPr dirty="0" err="1"/>
                <a:t>permanentes</a:t>
              </a:r>
              <a:r>
                <a:rPr dirty="0"/>
                <a:t>:</a:t>
              </a:r>
            </a:p>
            <a:p>
              <a:pPr algn="ctr">
                <a:defRPr sz="2800" b="1">
                  <a:solidFill>
                    <a:srgbClr val="FFFFFF"/>
                  </a:solidFill>
                </a:defRPr>
              </a:pPr>
              <a:r>
                <a:rPr lang="es-EC" dirty="0"/>
                <a:t>70</a:t>
              </a:r>
              <a:endParaRPr dirty="0"/>
            </a:p>
          </p:txBody>
        </p:sp>
      </p:grpSp>
      <p:grpSp>
        <p:nvGrpSpPr>
          <p:cNvPr id="163" name="Group 163"/>
          <p:cNvGrpSpPr/>
          <p:nvPr/>
        </p:nvGrpSpPr>
        <p:grpSpPr>
          <a:xfrm>
            <a:off x="7308304" y="2488020"/>
            <a:ext cx="1728194" cy="1877073"/>
            <a:chOff x="0" y="-1"/>
            <a:chExt cx="1728192" cy="2088234"/>
          </a:xfrm>
        </p:grpSpPr>
        <p:sp>
          <p:nvSpPr>
            <p:cNvPr id="161" name="Shape 161"/>
            <p:cNvSpPr/>
            <p:nvPr/>
          </p:nvSpPr>
          <p:spPr>
            <a:xfrm>
              <a:off x="0" y="-1"/>
              <a:ext cx="1728192" cy="2088234"/>
            </a:xfrm>
            <a:prstGeom prst="ellipse">
              <a:avLst/>
            </a:prstGeom>
            <a:gradFill flip="none" rotWithShape="1">
              <a:gsLst>
                <a:gs pos="0">
                  <a:srgbClr val="2E5E97"/>
                </a:gs>
                <a:gs pos="80000">
                  <a:srgbClr val="3C7BC7"/>
                </a:gs>
                <a:gs pos="100000">
                  <a:srgbClr val="3A7CCA"/>
                </a:gs>
              </a:gsLst>
              <a:lin ang="16200000" scaled="0"/>
            </a:gra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62" name="Shape 162"/>
            <p:cNvSpPr/>
            <p:nvPr/>
          </p:nvSpPr>
          <p:spPr>
            <a:xfrm>
              <a:off x="253087" y="564757"/>
              <a:ext cx="1222018" cy="9587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1100" b="1">
                  <a:solidFill>
                    <a:srgbClr val="FFFFFF"/>
                  </a:solidFill>
                </a:defRPr>
              </a:pPr>
              <a:r>
                <a:rPr dirty="0" err="1"/>
                <a:t>Nombramientos</a:t>
              </a:r>
              <a:r>
                <a:rPr dirty="0"/>
                <a:t> de libre </a:t>
              </a:r>
              <a:r>
                <a:rPr dirty="0" err="1"/>
                <a:t>remoción</a:t>
              </a:r>
              <a:r>
                <a:rPr dirty="0"/>
                <a:t>:</a:t>
              </a:r>
            </a:p>
            <a:p>
              <a:pPr algn="ctr">
                <a:defRPr sz="2800" b="1">
                  <a:solidFill>
                    <a:srgbClr val="FFFFFF"/>
                  </a:solidFill>
                </a:defRPr>
              </a:pPr>
              <a:r>
                <a:rPr lang="es-EC" dirty="0"/>
                <a:t>81</a:t>
              </a:r>
              <a:endParaRPr dirty="0"/>
            </a:p>
          </p:txBody>
        </p:sp>
      </p:grpSp>
      <p:sp>
        <p:nvSpPr>
          <p:cNvPr id="171" name="Shape 171"/>
          <p:cNvSpPr/>
          <p:nvPr/>
        </p:nvSpPr>
        <p:spPr>
          <a:xfrm>
            <a:off x="18402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72" name="Shape 172"/>
          <p:cNvSpPr/>
          <p:nvPr/>
        </p:nvSpPr>
        <p:spPr>
          <a:xfrm>
            <a:off x="36404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73" name="Shape 173"/>
          <p:cNvSpPr/>
          <p:nvPr/>
        </p:nvSpPr>
        <p:spPr>
          <a:xfrm>
            <a:off x="5440660" y="3320988"/>
            <a:ext cx="62682"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ln>
        </p:spPr>
        <p:txBody>
          <a:bodyPr/>
          <a:lstStyle/>
          <a:p>
            <a:endParaRPr/>
          </a:p>
        </p:txBody>
      </p:sp>
      <p:sp>
        <p:nvSpPr>
          <p:cNvPr id="167" name="Shape 167"/>
          <p:cNvSpPr/>
          <p:nvPr/>
        </p:nvSpPr>
        <p:spPr>
          <a:xfrm>
            <a:off x="7236296" y="4509120"/>
            <a:ext cx="72009" cy="1"/>
          </a:xfrm>
          <a:prstGeom prst="line">
            <a:avLst/>
          </a:prstGeom>
          <a:ln>
            <a:solidFill>
              <a:srgbClr val="4A7EBB"/>
            </a:solidFill>
          </a:ln>
        </p:spPr>
        <p:txBody>
          <a:bodyPr lIns="45719" rIns="45719"/>
          <a:lstStyle/>
          <a:p>
            <a:endParaRPr/>
          </a:p>
        </p:txBody>
      </p:sp>
      <p:pic>
        <p:nvPicPr>
          <p:cNvPr id="30" name="NUEVOS LOGOS.png">
            <a:extLst>
              <a:ext uri="{FF2B5EF4-FFF2-40B4-BE49-F238E27FC236}">
                <a16:creationId xmlns:a16="http://schemas.microsoft.com/office/drawing/2014/main" id="{F90557F3-7A17-4FBE-8BC1-63A0AF553D75}"/>
              </a:ext>
            </a:extLst>
          </p:cNvPr>
          <p:cNvPicPr>
            <a:picLocks noChangeAspect="1"/>
          </p:cNvPicPr>
          <p:nvPr/>
        </p:nvPicPr>
        <p:blipFill>
          <a:blip r:embed="rId4"/>
          <a:stretch>
            <a:fillRect/>
          </a:stretch>
        </p:blipFill>
        <p:spPr>
          <a:xfrm>
            <a:off x="6682140" y="4618285"/>
            <a:ext cx="2307246" cy="2308693"/>
          </a:xfrm>
          <a:prstGeom prst="rect">
            <a:avLst/>
          </a:prstGeom>
          <a:ln w="12700">
            <a:miter lim="400000"/>
          </a:ln>
        </p:spPr>
      </p:pic>
      <p:pic>
        <p:nvPicPr>
          <p:cNvPr id="31" name="LOGO GOBERNACION DE LA PROVINCIA DE MANABÍ.png">
            <a:extLst>
              <a:ext uri="{FF2B5EF4-FFF2-40B4-BE49-F238E27FC236}">
                <a16:creationId xmlns:a16="http://schemas.microsoft.com/office/drawing/2014/main" id="{28128EE7-26FE-49F3-9363-25C4AA532DF2}"/>
              </a:ext>
            </a:extLst>
          </p:cNvPr>
          <p:cNvPicPr>
            <a:picLocks noChangeAspect="1"/>
          </p:cNvPicPr>
          <p:nvPr/>
        </p:nvPicPr>
        <p:blipFill>
          <a:blip r:embed="rId5"/>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p>
            <a:endParaRPr/>
          </a:p>
        </p:txBody>
      </p:sp>
      <p:pic>
        <p:nvPicPr>
          <p:cNvPr id="176"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78" name="Shape 178"/>
          <p:cNvSpPr/>
          <p:nvPr/>
        </p:nvSpPr>
        <p:spPr>
          <a:xfrm>
            <a:off x="1043607" y="161587"/>
            <a:ext cx="7272810" cy="1158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a:t>TALENTO HUMANO </a:t>
            </a:r>
            <a:r>
              <a:rPr dirty="0" err="1"/>
              <a:t>en</a:t>
            </a:r>
            <a:r>
              <a:rPr dirty="0"/>
              <a:t> </a:t>
            </a:r>
            <a:r>
              <a:rPr dirty="0" err="1"/>
              <a:t>territorio</a:t>
            </a:r>
            <a:endParaRPr dirty="0"/>
          </a:p>
        </p:txBody>
      </p:sp>
      <p:graphicFrame>
        <p:nvGraphicFramePr>
          <p:cNvPr id="4" name="Diagrama 3">
            <a:extLst>
              <a:ext uri="{FF2B5EF4-FFF2-40B4-BE49-F238E27FC236}">
                <a16:creationId xmlns:a16="http://schemas.microsoft.com/office/drawing/2014/main" id="{C47BD6D0-EE8E-449F-A08E-EF1204A4D861}"/>
              </a:ext>
            </a:extLst>
          </p:cNvPr>
          <p:cNvGraphicFramePr/>
          <p:nvPr>
            <p:extLst>
              <p:ext uri="{D42A27DB-BD31-4B8C-83A1-F6EECF244321}">
                <p14:modId xmlns:p14="http://schemas.microsoft.com/office/powerpoint/2010/main" val="945115667"/>
              </p:ext>
            </p:extLst>
          </p:nvPr>
        </p:nvGraphicFramePr>
        <p:xfrm>
          <a:off x="795669" y="1042127"/>
          <a:ext cx="8119731" cy="5541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NUEVOS LOGOS.png">
            <a:extLst>
              <a:ext uri="{FF2B5EF4-FFF2-40B4-BE49-F238E27FC236}">
                <a16:creationId xmlns:a16="http://schemas.microsoft.com/office/drawing/2014/main" id="{194DBE57-4A08-4953-B8C1-35FD75430AD5}"/>
              </a:ext>
            </a:extLst>
          </p:cNvPr>
          <p:cNvPicPr>
            <a:picLocks noChangeAspect="1"/>
          </p:cNvPicPr>
          <p:nvPr/>
        </p:nvPicPr>
        <p:blipFill>
          <a:blip r:embed="rId8"/>
          <a:stretch>
            <a:fillRect/>
          </a:stretch>
        </p:blipFill>
        <p:spPr>
          <a:xfrm>
            <a:off x="6682140" y="4618285"/>
            <a:ext cx="2307246" cy="2308693"/>
          </a:xfrm>
          <a:prstGeom prst="rect">
            <a:avLst/>
          </a:prstGeom>
          <a:ln w="12700">
            <a:miter lim="400000"/>
          </a:ln>
        </p:spPr>
      </p:pic>
      <p:pic>
        <p:nvPicPr>
          <p:cNvPr id="12" name="LOGO GOBERNACION DE LA PROVINCIA DE MANABÍ.png">
            <a:extLst>
              <a:ext uri="{FF2B5EF4-FFF2-40B4-BE49-F238E27FC236}">
                <a16:creationId xmlns:a16="http://schemas.microsoft.com/office/drawing/2014/main" id="{C1E86AAA-3CD5-44F5-AB37-7F31DE6F86C4}"/>
              </a:ext>
            </a:extLst>
          </p:cNvPr>
          <p:cNvPicPr>
            <a:picLocks noChangeAspect="1"/>
          </p:cNvPicPr>
          <p:nvPr/>
        </p:nvPicPr>
        <p:blipFill>
          <a:blip r:embed="rId9"/>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endParaRPr/>
          </a:p>
        </p:txBody>
      </p:sp>
      <p:pic>
        <p:nvPicPr>
          <p:cNvPr id="183" name="image1.png"/>
          <p:cNvPicPr>
            <a:picLocks noChangeAspect="1"/>
          </p:cNvPicPr>
          <p:nvPr/>
        </p:nvPicPr>
        <p:blipFill>
          <a:blip r:embed="rId2"/>
          <a:srcRect t="21336" r="19368" b="9017"/>
          <a:stretch>
            <a:fillRect/>
          </a:stretch>
        </p:blipFill>
        <p:spPr>
          <a:xfrm>
            <a:off x="0" y="67304"/>
            <a:ext cx="9180512" cy="6885385"/>
          </a:xfrm>
          <a:prstGeom prst="rect">
            <a:avLst/>
          </a:prstGeom>
          <a:ln w="12700">
            <a:miter lim="400000"/>
          </a:ln>
        </p:spPr>
      </p:pic>
      <p:sp>
        <p:nvSpPr>
          <p:cNvPr id="185" name="Shape 185"/>
          <p:cNvSpPr/>
          <p:nvPr/>
        </p:nvSpPr>
        <p:spPr>
          <a:xfrm>
            <a:off x="899591" y="118372"/>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jurídico</a:t>
            </a:r>
          </a:p>
        </p:txBody>
      </p:sp>
      <p:graphicFrame>
        <p:nvGraphicFramePr>
          <p:cNvPr id="2" name="Diagrama 1">
            <a:extLst>
              <a:ext uri="{FF2B5EF4-FFF2-40B4-BE49-F238E27FC236}">
                <a16:creationId xmlns:a16="http://schemas.microsoft.com/office/drawing/2014/main" id="{2B31112A-DAD7-4A98-AFA7-0688D9666334}"/>
              </a:ext>
            </a:extLst>
          </p:cNvPr>
          <p:cNvGraphicFramePr/>
          <p:nvPr>
            <p:extLst>
              <p:ext uri="{D42A27DB-BD31-4B8C-83A1-F6EECF244321}">
                <p14:modId xmlns:p14="http://schemas.microsoft.com/office/powerpoint/2010/main" val="406292892"/>
              </p:ext>
            </p:extLst>
          </p:nvPr>
        </p:nvGraphicFramePr>
        <p:xfrm>
          <a:off x="913612" y="1033816"/>
          <a:ext cx="7045842" cy="4886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NUEVOS LOGOS.png">
            <a:extLst>
              <a:ext uri="{FF2B5EF4-FFF2-40B4-BE49-F238E27FC236}">
                <a16:creationId xmlns:a16="http://schemas.microsoft.com/office/drawing/2014/main" id="{2DE94453-5EE3-45E9-85EB-50B5D6FA65FD}"/>
              </a:ext>
            </a:extLst>
          </p:cNvPr>
          <p:cNvPicPr>
            <a:picLocks noChangeAspect="1"/>
          </p:cNvPicPr>
          <p:nvPr/>
        </p:nvPicPr>
        <p:blipFill>
          <a:blip r:embed="rId8"/>
          <a:stretch>
            <a:fillRect/>
          </a:stretch>
        </p:blipFill>
        <p:spPr>
          <a:xfrm>
            <a:off x="6682140" y="4618285"/>
            <a:ext cx="2307246" cy="2308693"/>
          </a:xfrm>
          <a:prstGeom prst="rect">
            <a:avLst/>
          </a:prstGeom>
          <a:ln w="12700">
            <a:miter lim="400000"/>
          </a:ln>
        </p:spPr>
      </p:pic>
      <p:pic>
        <p:nvPicPr>
          <p:cNvPr id="13" name="LOGO GOBERNACION DE LA PROVINCIA DE MANABÍ.png">
            <a:extLst>
              <a:ext uri="{FF2B5EF4-FFF2-40B4-BE49-F238E27FC236}">
                <a16:creationId xmlns:a16="http://schemas.microsoft.com/office/drawing/2014/main" id="{AAABD63B-9CB9-40FA-A782-E560F3D27596}"/>
              </a:ext>
            </a:extLst>
          </p:cNvPr>
          <p:cNvPicPr>
            <a:picLocks noChangeAspect="1"/>
          </p:cNvPicPr>
          <p:nvPr/>
        </p:nvPicPr>
        <p:blipFill>
          <a:blip r:embed="rId9"/>
          <a:stretch>
            <a:fillRect/>
          </a:stretch>
        </p:blipFill>
        <p:spPr>
          <a:xfrm>
            <a:off x="0" y="5249492"/>
            <a:ext cx="4958567" cy="371892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endParaRPr/>
          </a:p>
        </p:txBody>
      </p:sp>
      <p:pic>
        <p:nvPicPr>
          <p:cNvPr id="193"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195" name="Shape 195"/>
          <p:cNvSpPr/>
          <p:nvPr/>
        </p:nvSpPr>
        <p:spPr>
          <a:xfrm>
            <a:off x="971599" y="792799"/>
            <a:ext cx="7272810" cy="624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rPr dirty="0" err="1"/>
              <a:t>financiero</a:t>
            </a:r>
            <a:endParaRPr dirty="0"/>
          </a:p>
        </p:txBody>
      </p:sp>
      <p:graphicFrame>
        <p:nvGraphicFramePr>
          <p:cNvPr id="196" name="Table 196"/>
          <p:cNvGraphicFramePr/>
          <p:nvPr>
            <p:extLst>
              <p:ext uri="{D42A27DB-BD31-4B8C-83A1-F6EECF244321}">
                <p14:modId xmlns:p14="http://schemas.microsoft.com/office/powerpoint/2010/main" val="4266147474"/>
              </p:ext>
            </p:extLst>
          </p:nvPr>
        </p:nvGraphicFramePr>
        <p:xfrm>
          <a:off x="256117" y="1748515"/>
          <a:ext cx="8568952" cy="4010212"/>
        </p:xfrm>
        <a:graphic>
          <a:graphicData uri="http://schemas.openxmlformats.org/drawingml/2006/table">
            <a:tbl>
              <a:tblPr>
                <a:tableStyleId>{4C3C2611-4C71-4FC5-86AE-919BDF0F9419}</a:tableStyleId>
              </a:tblPr>
              <a:tblGrid>
                <a:gridCol w="2817644">
                  <a:extLst>
                    <a:ext uri="{9D8B030D-6E8A-4147-A177-3AD203B41FA5}">
                      <a16:colId xmlns:a16="http://schemas.microsoft.com/office/drawing/2014/main" val="20000"/>
                    </a:ext>
                  </a:extLst>
                </a:gridCol>
                <a:gridCol w="2676761">
                  <a:extLst>
                    <a:ext uri="{9D8B030D-6E8A-4147-A177-3AD203B41FA5}">
                      <a16:colId xmlns:a16="http://schemas.microsoft.com/office/drawing/2014/main" val="20001"/>
                    </a:ext>
                  </a:extLst>
                </a:gridCol>
                <a:gridCol w="1723736">
                  <a:extLst>
                    <a:ext uri="{9D8B030D-6E8A-4147-A177-3AD203B41FA5}">
                      <a16:colId xmlns:a16="http://schemas.microsoft.com/office/drawing/2014/main" val="20002"/>
                    </a:ext>
                  </a:extLst>
                </a:gridCol>
                <a:gridCol w="1350811">
                  <a:extLst>
                    <a:ext uri="{9D8B030D-6E8A-4147-A177-3AD203B41FA5}">
                      <a16:colId xmlns:a16="http://schemas.microsoft.com/office/drawing/2014/main" val="20003"/>
                    </a:ext>
                  </a:extLst>
                </a:gridCol>
              </a:tblGrid>
              <a:tr h="1008112">
                <a:tc>
                  <a:txBody>
                    <a:bodyPr/>
                    <a:lstStyle/>
                    <a:p>
                      <a:pPr algn="ctr">
                        <a:defRPr sz="1800"/>
                      </a:pPr>
                      <a:r>
                        <a:rPr sz="1600" b="1"/>
                        <a:t>ÁREAS, PROGRAMAS Y PROYECTOS</a:t>
                      </a:r>
                    </a:p>
                  </a:txBody>
                  <a:tcPr marL="7964" marR="7964" marT="7964" marB="7964" anchor="ctr" horzOverflow="overflow">
                    <a:noFill/>
                  </a:tcPr>
                </a:tc>
                <a:tc>
                  <a:txBody>
                    <a:bodyPr/>
                    <a:lstStyle/>
                    <a:p>
                      <a:pPr algn="ctr">
                        <a:defRPr sz="1800"/>
                      </a:pPr>
                      <a:r>
                        <a:rPr sz="1600" b="1"/>
                        <a:t>PRESUPUESTO CODIFICADO</a:t>
                      </a:r>
                    </a:p>
                  </a:txBody>
                  <a:tcPr marL="7964" marR="7964" marT="7964" marB="7964" anchor="ctr" horzOverflow="overflow">
                    <a:noFill/>
                  </a:tcPr>
                </a:tc>
                <a:tc>
                  <a:txBody>
                    <a:bodyPr/>
                    <a:lstStyle/>
                    <a:p>
                      <a:pPr algn="ctr">
                        <a:defRPr sz="1800"/>
                      </a:pPr>
                      <a:r>
                        <a:rPr sz="1600" b="1" dirty="0"/>
                        <a:t>PRESUPUESTO EJECUTADO</a:t>
                      </a:r>
                    </a:p>
                  </a:txBody>
                  <a:tcPr marL="7964" marR="7964" marT="7964" marB="7964" anchor="ctr" horzOverflow="overflow">
                    <a:noFill/>
                  </a:tcPr>
                </a:tc>
                <a:tc>
                  <a:txBody>
                    <a:bodyPr/>
                    <a:lstStyle/>
                    <a:p>
                      <a:pPr algn="ctr">
                        <a:defRPr sz="1800"/>
                      </a:pPr>
                      <a:r>
                        <a:rPr sz="1400" b="1" dirty="0"/>
                        <a:t>% CUMPLIMIENTO</a:t>
                      </a:r>
                    </a:p>
                  </a:txBody>
                  <a:tcPr marL="7964" marR="7964" marT="7964" marB="7964" anchor="ctr" horzOverflow="overflow">
                    <a:noFill/>
                  </a:tcPr>
                </a:tc>
                <a:extLst>
                  <a:ext uri="{0D108BD9-81ED-4DB2-BD59-A6C34878D82A}">
                    <a16:rowId xmlns:a16="http://schemas.microsoft.com/office/drawing/2014/main" val="10000"/>
                  </a:ext>
                </a:extLst>
              </a:tr>
              <a:tr h="533707">
                <a:tc>
                  <a:txBody>
                    <a:bodyPr/>
                    <a:lstStyle/>
                    <a:p>
                      <a:pPr algn="l">
                        <a:defRPr sz="1800"/>
                      </a:pPr>
                      <a:r>
                        <a:rPr sz="1400" dirty="0"/>
                        <a:t>510000 GASTOS EN PERSONAL</a:t>
                      </a:r>
                    </a:p>
                  </a:txBody>
                  <a:tcPr marL="7964" marR="7964" marT="7964" marB="7964" anchor="b" horzOverflow="overflow">
                    <a:noFill/>
                  </a:tcPr>
                </a:tc>
                <a:tc>
                  <a:txBody>
                    <a:bodyPr/>
                    <a:lstStyle/>
                    <a:p>
                      <a:pPr algn="ctr">
                        <a:defRPr sz="1800"/>
                      </a:pPr>
                      <a:r>
                        <a:rPr lang="es-ES" sz="1600" dirty="0"/>
                        <a:t>2.774.381,66</a:t>
                      </a:r>
                      <a:endParaRPr sz="1600" dirty="0"/>
                    </a:p>
                  </a:txBody>
                  <a:tcPr marL="7964" marR="7964" marT="7964" marB="7964" anchor="b" horzOverflow="overflow">
                    <a:noFill/>
                  </a:tcPr>
                </a:tc>
                <a:tc>
                  <a:txBody>
                    <a:bodyPr/>
                    <a:lstStyle/>
                    <a:p>
                      <a:pPr algn="ctr">
                        <a:defRPr sz="1800"/>
                      </a:pPr>
                      <a:r>
                        <a:rPr lang="es-ES" sz="1600" dirty="0"/>
                        <a:t>2.774.381,66</a:t>
                      </a:r>
                      <a:endParaRPr sz="1600" dirty="0"/>
                    </a:p>
                  </a:txBody>
                  <a:tcPr marL="7964" marR="7964" marT="7964" marB="7964" anchor="b" horzOverflow="overflow">
                    <a:noFill/>
                  </a:tcPr>
                </a:tc>
                <a:tc>
                  <a:txBody>
                    <a:bodyPr/>
                    <a:lstStyle/>
                    <a:p>
                      <a:pPr algn="ctr">
                        <a:defRPr sz="1800"/>
                      </a:pPr>
                      <a:r>
                        <a:rPr lang="es-EC" sz="1600" dirty="0"/>
                        <a:t>100</a:t>
                      </a:r>
                      <a:r>
                        <a:rPr sz="1600" dirty="0"/>
                        <a:t>%</a:t>
                      </a:r>
                    </a:p>
                  </a:txBody>
                  <a:tcPr marL="7964" marR="7964" marT="7964" marB="7964" anchor="b" horzOverflow="overflow">
                    <a:noFill/>
                  </a:tcPr>
                </a:tc>
                <a:extLst>
                  <a:ext uri="{0D108BD9-81ED-4DB2-BD59-A6C34878D82A}">
                    <a16:rowId xmlns:a16="http://schemas.microsoft.com/office/drawing/2014/main" val="10001"/>
                  </a:ext>
                </a:extLst>
              </a:tr>
              <a:tr h="533707">
                <a:tc>
                  <a:txBody>
                    <a:bodyPr/>
                    <a:lstStyle/>
                    <a:p>
                      <a:pPr algn="l">
                        <a:defRPr sz="1800"/>
                      </a:pPr>
                      <a:r>
                        <a:rPr sz="1400" dirty="0"/>
                        <a:t>530000 </a:t>
                      </a:r>
                      <a:r>
                        <a:rPr lang="es-EC" sz="1400" dirty="0"/>
                        <a:t>GASTO CORRIENTE </a:t>
                      </a:r>
                      <a:r>
                        <a:rPr sz="1400" dirty="0"/>
                        <a:t>BIENES Y SERVICIOS DE CONSUMO</a:t>
                      </a:r>
                    </a:p>
                  </a:txBody>
                  <a:tcPr marL="7964" marR="7964" marT="7964" marB="7964" anchor="b" horzOverflow="overflow">
                    <a:noFill/>
                  </a:tcPr>
                </a:tc>
                <a:tc>
                  <a:txBody>
                    <a:bodyPr/>
                    <a:lstStyle/>
                    <a:p>
                      <a:pPr algn="ctr">
                        <a:defRPr sz="1800"/>
                      </a:pPr>
                      <a:r>
                        <a:rPr lang="es-ES" sz="1600" dirty="0"/>
                        <a:t>186.497,25</a:t>
                      </a:r>
                      <a:endParaRPr sz="1600" dirty="0"/>
                    </a:p>
                  </a:txBody>
                  <a:tcPr marL="7964" marR="7964" marT="7964" marB="7964" anchor="b" horzOverflow="overflow">
                    <a:noFill/>
                  </a:tcPr>
                </a:tc>
                <a:tc>
                  <a:txBody>
                    <a:bodyPr/>
                    <a:lstStyle/>
                    <a:p>
                      <a:pPr algn="ctr">
                        <a:defRPr sz="1800"/>
                      </a:pPr>
                      <a:r>
                        <a:rPr lang="es-ES" sz="1600" dirty="0"/>
                        <a:t>161.944,20</a:t>
                      </a:r>
                      <a:endParaRPr sz="1600" dirty="0"/>
                    </a:p>
                  </a:txBody>
                  <a:tcPr marL="7964" marR="7964" marT="7964" marB="7964" anchor="b" horzOverflow="overflow">
                    <a:noFill/>
                  </a:tcPr>
                </a:tc>
                <a:tc>
                  <a:txBody>
                    <a:bodyPr/>
                    <a:lstStyle/>
                    <a:p>
                      <a:pPr algn="ctr">
                        <a:defRPr sz="1800"/>
                      </a:pPr>
                      <a:r>
                        <a:rPr lang="es-ES" sz="1600" dirty="0"/>
                        <a:t>86,83</a:t>
                      </a:r>
                      <a:r>
                        <a:rPr sz="1600" dirty="0"/>
                        <a:t>%</a:t>
                      </a:r>
                    </a:p>
                  </a:txBody>
                  <a:tcPr marL="7964" marR="7964" marT="7964" marB="7964" anchor="b" horzOverflow="overflow">
                    <a:noFill/>
                  </a:tcPr>
                </a:tc>
                <a:extLst>
                  <a:ext uri="{0D108BD9-81ED-4DB2-BD59-A6C34878D82A}">
                    <a16:rowId xmlns:a16="http://schemas.microsoft.com/office/drawing/2014/main" val="10002"/>
                  </a:ext>
                </a:extLst>
              </a:tr>
              <a:tr h="533707">
                <a:tc>
                  <a:txBody>
                    <a:bodyPr/>
                    <a:lstStyle/>
                    <a:p>
                      <a:pPr algn="l">
                        <a:defRPr sz="1800"/>
                      </a:pPr>
                      <a:r>
                        <a:rPr sz="1400" dirty="0"/>
                        <a:t>570000 OTROS </a:t>
                      </a:r>
                      <a:r>
                        <a:rPr lang="es-EC" sz="1400" dirty="0"/>
                        <a:t>EGRESOS</a:t>
                      </a:r>
                      <a:r>
                        <a:rPr sz="1400" dirty="0"/>
                        <a:t> CORRIENTES</a:t>
                      </a:r>
                    </a:p>
                  </a:txBody>
                  <a:tcPr marL="7964" marR="7964" marT="7964" marB="7964" anchor="b" horzOverflow="overflow">
                    <a:noFill/>
                  </a:tcPr>
                </a:tc>
                <a:tc>
                  <a:txBody>
                    <a:bodyPr/>
                    <a:lstStyle/>
                    <a:p>
                      <a:pPr algn="ctr">
                        <a:defRPr sz="1800"/>
                      </a:pPr>
                      <a:r>
                        <a:rPr lang="es-EC" sz="1600" dirty="0"/>
                        <a:t>12.234,87</a:t>
                      </a:r>
                      <a:endParaRPr sz="1600" dirty="0"/>
                    </a:p>
                  </a:txBody>
                  <a:tcPr marL="7964" marR="7964" marT="7964" marB="7964" anchor="b" horzOverflow="overflow">
                    <a:noFill/>
                  </a:tcPr>
                </a:tc>
                <a:tc>
                  <a:txBody>
                    <a:bodyPr/>
                    <a:lstStyle/>
                    <a:p>
                      <a:pPr algn="ctr">
                        <a:defRPr sz="1800"/>
                      </a:pPr>
                      <a:r>
                        <a:rPr lang="es-ES" sz="1600" dirty="0"/>
                        <a:t>12.038,5</a:t>
                      </a:r>
                      <a:endParaRPr sz="1600" dirty="0"/>
                    </a:p>
                  </a:txBody>
                  <a:tcPr marL="7964" marR="7964" marT="7964" marB="7964" anchor="b" horzOverflow="overflow">
                    <a:noFill/>
                  </a:tcPr>
                </a:tc>
                <a:tc>
                  <a:txBody>
                    <a:bodyPr/>
                    <a:lstStyle/>
                    <a:p>
                      <a:pPr algn="ctr">
                        <a:defRPr sz="1800"/>
                      </a:pPr>
                      <a:r>
                        <a:rPr lang="es-EC" sz="1600" dirty="0"/>
                        <a:t>98</a:t>
                      </a:r>
                      <a:r>
                        <a:rPr sz="1600" dirty="0"/>
                        <a:t>,</a:t>
                      </a:r>
                      <a:r>
                        <a:rPr lang="es-ES" sz="1600" dirty="0"/>
                        <a:t>40</a:t>
                      </a:r>
                      <a:r>
                        <a:rPr sz="1600" dirty="0"/>
                        <a:t>%</a:t>
                      </a:r>
                    </a:p>
                  </a:txBody>
                  <a:tcPr marL="7964" marR="7964" marT="7964" marB="7964" anchor="b" horzOverflow="overflow">
                    <a:noFill/>
                  </a:tcPr>
                </a:tc>
                <a:extLst>
                  <a:ext uri="{0D108BD9-81ED-4DB2-BD59-A6C34878D82A}">
                    <a16:rowId xmlns:a16="http://schemas.microsoft.com/office/drawing/2014/main" val="10003"/>
                  </a:ext>
                </a:extLst>
              </a:tr>
              <a:tr h="466993">
                <a:tc>
                  <a:txBody>
                    <a:bodyPr/>
                    <a:lstStyle/>
                    <a:p>
                      <a:pPr algn="l">
                        <a:defRPr sz="1800"/>
                      </a:pPr>
                      <a:r>
                        <a:rPr sz="1400" dirty="0"/>
                        <a:t>580000 </a:t>
                      </a:r>
                      <a:r>
                        <a:rPr lang="es-EC" sz="1400" dirty="0"/>
                        <a:t>JUBILADOS PATRONALES</a:t>
                      </a:r>
                      <a:endParaRPr sz="1400" dirty="0"/>
                    </a:p>
                  </a:txBody>
                  <a:tcPr marL="7964" marR="7964" marT="7964" marB="7964" anchor="b" horzOverflow="overflow">
                    <a:noFill/>
                  </a:tcPr>
                </a:tc>
                <a:tc>
                  <a:txBody>
                    <a:bodyPr/>
                    <a:lstStyle/>
                    <a:p>
                      <a:pPr algn="ctr">
                        <a:defRPr sz="1800"/>
                      </a:pPr>
                      <a:r>
                        <a:rPr sz="1600" dirty="0"/>
                        <a:t>1.2</a:t>
                      </a:r>
                      <a:r>
                        <a:rPr lang="es-ES" sz="1600" dirty="0"/>
                        <a:t>29</a:t>
                      </a:r>
                      <a:r>
                        <a:rPr sz="1600" dirty="0"/>
                        <a:t>,</a:t>
                      </a:r>
                      <a:r>
                        <a:rPr lang="es-EC" sz="1600" dirty="0"/>
                        <a:t>81</a:t>
                      </a:r>
                      <a:endParaRPr sz="1600" dirty="0"/>
                    </a:p>
                  </a:txBody>
                  <a:tcPr marL="7964" marR="7964" marT="7964" marB="7964" anchor="b" horzOverflow="overflow">
                    <a:noFill/>
                  </a:tcPr>
                </a:tc>
                <a:tc>
                  <a:txBody>
                    <a:bodyPr/>
                    <a:lstStyle/>
                    <a:p>
                      <a:pPr algn="ctr">
                        <a:defRPr sz="1800"/>
                      </a:pPr>
                      <a:r>
                        <a:rPr lang="es-ES" sz="1600" dirty="0"/>
                        <a:t>1.229,81</a:t>
                      </a:r>
                    </a:p>
                  </a:txBody>
                  <a:tcPr marL="7964" marR="7964" marT="7964" marB="7964" anchor="b" horzOverflow="overflow">
                    <a:noFill/>
                  </a:tcPr>
                </a:tc>
                <a:tc>
                  <a:txBody>
                    <a:bodyPr/>
                    <a:lstStyle/>
                    <a:p>
                      <a:pPr algn="ctr">
                        <a:defRPr sz="1800"/>
                      </a:pPr>
                      <a:r>
                        <a:rPr lang="es-ES" sz="1600" dirty="0"/>
                        <a:t>100</a:t>
                      </a:r>
                      <a:r>
                        <a:rPr sz="1600" dirty="0"/>
                        <a:t>%</a:t>
                      </a:r>
                    </a:p>
                  </a:txBody>
                  <a:tcPr marL="7964" marR="7964" marT="7964" marB="7964" anchor="b" horzOverflow="overflow">
                    <a:noFill/>
                  </a:tcPr>
                </a:tc>
                <a:extLst>
                  <a:ext uri="{0D108BD9-81ED-4DB2-BD59-A6C34878D82A}">
                    <a16:rowId xmlns:a16="http://schemas.microsoft.com/office/drawing/2014/main" val="10004"/>
                  </a:ext>
                </a:extLst>
              </a:tr>
              <a:tr h="466993">
                <a:tc>
                  <a:txBody>
                    <a:bodyPr/>
                    <a:lstStyle/>
                    <a:p>
                      <a:pPr algn="l">
                        <a:defRPr sz="1800"/>
                      </a:pPr>
                      <a:r>
                        <a:rPr lang="es-EC" sz="1400" dirty="0"/>
                        <a:t>99</a:t>
                      </a:r>
                      <a:r>
                        <a:rPr sz="1400" dirty="0"/>
                        <a:t>0000 </a:t>
                      </a:r>
                      <a:r>
                        <a:rPr lang="es-EC" sz="1400" dirty="0"/>
                        <a:t>OTROS PASIVOS</a:t>
                      </a:r>
                      <a:endParaRPr sz="1400" dirty="0"/>
                    </a:p>
                  </a:txBody>
                  <a:tcPr marL="7964" marR="7964" marT="7964" marB="7964" anchor="b" horzOverflow="overflow">
                    <a:noFill/>
                  </a:tcPr>
                </a:tc>
                <a:tc>
                  <a:txBody>
                    <a:bodyPr/>
                    <a:lstStyle/>
                    <a:p>
                      <a:pPr algn="ctr">
                        <a:defRPr sz="1800"/>
                      </a:pPr>
                      <a:r>
                        <a:rPr lang="es-EC" sz="1600" dirty="0"/>
                        <a:t>5.800,00</a:t>
                      </a:r>
                      <a:endParaRPr sz="1600" dirty="0"/>
                    </a:p>
                  </a:txBody>
                  <a:tcPr marL="7964" marR="7964" marT="7964" marB="7964" anchor="b" horzOverflow="overflow">
                    <a:noFill/>
                  </a:tcPr>
                </a:tc>
                <a:tc>
                  <a:txBody>
                    <a:bodyPr/>
                    <a:lstStyle/>
                    <a:p>
                      <a:pPr algn="ctr">
                        <a:defRPr sz="1800"/>
                      </a:pPr>
                      <a:r>
                        <a:rPr lang="es-EC" sz="1600" dirty="0"/>
                        <a:t>5.041,88</a:t>
                      </a:r>
                      <a:endParaRPr sz="1600" dirty="0"/>
                    </a:p>
                  </a:txBody>
                  <a:tcPr marL="7964" marR="7964" marT="7964" marB="7964" anchor="b" horzOverflow="overflow">
                    <a:noFill/>
                  </a:tcPr>
                </a:tc>
                <a:tc>
                  <a:txBody>
                    <a:bodyPr/>
                    <a:lstStyle/>
                    <a:p>
                      <a:pPr algn="ctr">
                        <a:defRPr sz="1800"/>
                      </a:pPr>
                      <a:r>
                        <a:rPr lang="es-ES" sz="1600" dirty="0"/>
                        <a:t>86</a:t>
                      </a:r>
                      <a:r>
                        <a:rPr sz="1600" dirty="0"/>
                        <a:t>,</a:t>
                      </a:r>
                      <a:r>
                        <a:rPr lang="es-EC" sz="1600" dirty="0"/>
                        <a:t>93</a:t>
                      </a:r>
                      <a:r>
                        <a:rPr sz="1600" dirty="0"/>
                        <a:t>%</a:t>
                      </a:r>
                    </a:p>
                  </a:txBody>
                  <a:tcPr marL="7964" marR="7964" marT="7964" marB="7964" anchor="b" horzOverflow="overflow">
                    <a:noFill/>
                  </a:tcPr>
                </a:tc>
                <a:extLst>
                  <a:ext uri="{0D108BD9-81ED-4DB2-BD59-A6C34878D82A}">
                    <a16:rowId xmlns:a16="http://schemas.microsoft.com/office/drawing/2014/main" val="10005"/>
                  </a:ext>
                </a:extLst>
              </a:tr>
              <a:tr h="466993">
                <a:tc>
                  <a:txBody>
                    <a:bodyPr/>
                    <a:lstStyle/>
                    <a:p>
                      <a:pPr algn="r">
                        <a:defRPr sz="1800"/>
                      </a:pPr>
                      <a:r>
                        <a:rPr lang="es-EC" sz="1400" b="1" dirty="0"/>
                        <a:t>TOTAL</a:t>
                      </a:r>
                      <a:r>
                        <a:rPr sz="1400" b="1" dirty="0"/>
                        <a:t> </a:t>
                      </a:r>
                    </a:p>
                  </a:txBody>
                  <a:tcPr marL="7964" marR="7964" marT="7964" marB="7964" anchor="b" horzOverflow="overflow">
                    <a:noFill/>
                  </a:tcPr>
                </a:tc>
                <a:tc>
                  <a:txBody>
                    <a:bodyPr/>
                    <a:lstStyle/>
                    <a:p>
                      <a:pPr algn="ctr">
                        <a:defRPr sz="1800"/>
                      </a:pPr>
                      <a:r>
                        <a:rPr lang="es-EC" sz="1600" dirty="0"/>
                        <a:t>2.980.143,59</a:t>
                      </a:r>
                      <a:endParaRPr sz="1600" dirty="0"/>
                    </a:p>
                  </a:txBody>
                  <a:tcPr marL="7964" marR="7964" marT="7964" marB="7964" anchor="b" horzOverflow="overflow">
                    <a:noFill/>
                  </a:tcPr>
                </a:tc>
                <a:tc>
                  <a:txBody>
                    <a:bodyPr/>
                    <a:lstStyle/>
                    <a:p>
                      <a:pPr algn="ctr">
                        <a:defRPr sz="1800"/>
                      </a:pPr>
                      <a:r>
                        <a:rPr lang="es-ES" sz="1600" dirty="0"/>
                        <a:t>2</a:t>
                      </a:r>
                      <a:r>
                        <a:rPr sz="1600" dirty="0"/>
                        <a:t>.</a:t>
                      </a:r>
                      <a:r>
                        <a:rPr lang="es-EC" sz="1600" dirty="0"/>
                        <a:t>954</a:t>
                      </a:r>
                      <a:r>
                        <a:rPr sz="1600" dirty="0"/>
                        <a:t>.</a:t>
                      </a:r>
                      <a:r>
                        <a:rPr lang="es-EC" sz="1600" dirty="0"/>
                        <a:t>636</a:t>
                      </a:r>
                      <a:r>
                        <a:rPr sz="1600" dirty="0"/>
                        <a:t>,</a:t>
                      </a:r>
                      <a:r>
                        <a:rPr lang="es-EC" sz="1600" dirty="0"/>
                        <a:t>12</a:t>
                      </a:r>
                      <a:endParaRPr sz="1600" dirty="0"/>
                    </a:p>
                  </a:txBody>
                  <a:tcPr marL="7964" marR="7964" marT="7964" marB="7964" anchor="b" horzOverflow="overflow">
                    <a:noFill/>
                  </a:tcPr>
                </a:tc>
                <a:tc>
                  <a:txBody>
                    <a:bodyPr/>
                    <a:lstStyle/>
                    <a:p>
                      <a:pPr algn="ctr">
                        <a:defRPr sz="1800"/>
                      </a:pPr>
                      <a:r>
                        <a:rPr sz="1600" dirty="0"/>
                        <a:t>99,</a:t>
                      </a:r>
                      <a:r>
                        <a:rPr lang="es-ES" sz="1600" dirty="0"/>
                        <a:t>1</a:t>
                      </a:r>
                      <a:r>
                        <a:rPr lang="es-EC" sz="1600" dirty="0"/>
                        <a:t>4</a:t>
                      </a:r>
                      <a:r>
                        <a:rPr sz="1600" dirty="0"/>
                        <a:t>%</a:t>
                      </a:r>
                    </a:p>
                  </a:txBody>
                  <a:tcPr marL="7964" marR="7964" marT="7964" marB="7964" anchor="b" horzOverflow="overflow">
                    <a:noFill/>
                  </a:tcPr>
                </a:tc>
                <a:extLst>
                  <a:ext uri="{0D108BD9-81ED-4DB2-BD59-A6C34878D82A}">
                    <a16:rowId xmlns:a16="http://schemas.microsoft.com/office/drawing/2014/main" val="10006"/>
                  </a:ext>
                </a:extLst>
              </a:tr>
            </a:tbl>
          </a:graphicData>
        </a:graphic>
      </p:graphicFrame>
      <p:pic>
        <p:nvPicPr>
          <p:cNvPr id="9" name="NUEVOS LOGOS.png">
            <a:extLst>
              <a:ext uri="{FF2B5EF4-FFF2-40B4-BE49-F238E27FC236}">
                <a16:creationId xmlns:a16="http://schemas.microsoft.com/office/drawing/2014/main" id="{20030AE8-7D23-4666-B8A8-B2492E63D925}"/>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10" name="LOGO GOBERNACION DE LA PROVINCIA DE MANABÍ.png">
            <a:extLst>
              <a:ext uri="{FF2B5EF4-FFF2-40B4-BE49-F238E27FC236}">
                <a16:creationId xmlns:a16="http://schemas.microsoft.com/office/drawing/2014/main" id="{506B6DCB-B3CA-4FD0-8810-67761ABDB578}"/>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p:cNvSpPr>
          <p:nvPr>
            <p:ph type="title"/>
          </p:nvPr>
        </p:nvSpPr>
        <p:spPr>
          <a:prstGeom prst="rect">
            <a:avLst/>
          </a:prstGeom>
        </p:spPr>
        <p:txBody>
          <a:bodyPr/>
          <a:lstStyle/>
          <a:p>
            <a:endParaRPr/>
          </a:p>
        </p:txBody>
      </p:sp>
      <p:pic>
        <p:nvPicPr>
          <p:cNvPr id="419" name="image1.png"/>
          <p:cNvPicPr>
            <a:picLocks noChangeAspect="1"/>
          </p:cNvPicPr>
          <p:nvPr/>
        </p:nvPicPr>
        <p:blipFill>
          <a:blip r:embed="rId2"/>
          <a:srcRect t="21336" r="19368" b="9017"/>
          <a:stretch>
            <a:fillRect/>
          </a:stretch>
        </p:blipFill>
        <p:spPr>
          <a:xfrm>
            <a:off x="-36512" y="-27384"/>
            <a:ext cx="9180512" cy="6885385"/>
          </a:xfrm>
          <a:prstGeom prst="rect">
            <a:avLst/>
          </a:prstGeom>
          <a:ln w="12700">
            <a:miter lim="400000"/>
          </a:ln>
        </p:spPr>
      </p:pic>
      <p:sp>
        <p:nvSpPr>
          <p:cNvPr id="421" name="Shape 421"/>
          <p:cNvSpPr/>
          <p:nvPr/>
        </p:nvSpPr>
        <p:spPr>
          <a:xfrm>
            <a:off x="899591" y="118372"/>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5177AC"/>
                </a:solidFill>
              </a:defRPr>
            </a:lvl1pPr>
          </a:lstStyle>
          <a:p>
            <a:r>
              <a:t>COMUNICACIÓN Y DIFUSIÓN</a:t>
            </a:r>
          </a:p>
        </p:txBody>
      </p:sp>
      <p:sp>
        <p:nvSpPr>
          <p:cNvPr id="422" name="Shape 422"/>
          <p:cNvSpPr/>
          <p:nvPr/>
        </p:nvSpPr>
        <p:spPr>
          <a:xfrm>
            <a:off x="1051991" y="550421"/>
            <a:ext cx="7272809" cy="624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b="1" cap="all">
                <a:solidFill>
                  <a:srgbClr val="002060"/>
                </a:solidFill>
              </a:defRPr>
            </a:lvl1pPr>
          </a:lstStyle>
          <a:p>
            <a:r>
              <a:t>Presencia en redes sociales</a:t>
            </a:r>
          </a:p>
        </p:txBody>
      </p:sp>
      <p:grpSp>
        <p:nvGrpSpPr>
          <p:cNvPr id="429" name="Group 429"/>
          <p:cNvGrpSpPr/>
          <p:nvPr/>
        </p:nvGrpSpPr>
        <p:grpSpPr>
          <a:xfrm>
            <a:off x="587583" y="2348092"/>
            <a:ext cx="7968831" cy="3794683"/>
            <a:chOff x="-1" y="-1"/>
            <a:chExt cx="7968829" cy="3794682"/>
          </a:xfrm>
        </p:grpSpPr>
        <p:grpSp>
          <p:nvGrpSpPr>
            <p:cNvPr id="425" name="Group 425"/>
            <p:cNvGrpSpPr/>
            <p:nvPr/>
          </p:nvGrpSpPr>
          <p:grpSpPr>
            <a:xfrm>
              <a:off x="-1" y="-1"/>
              <a:ext cx="3794682" cy="3794682"/>
              <a:chOff x="0" y="0"/>
              <a:chExt cx="3794680" cy="3794680"/>
            </a:xfrm>
          </p:grpSpPr>
          <p:sp>
            <p:nvSpPr>
              <p:cNvPr id="423" name="Shape 423"/>
              <p:cNvSpPr/>
              <p:nvPr/>
            </p:nvSpPr>
            <p:spPr>
              <a:xfrm rot="10800000">
                <a:off x="0" y="0"/>
                <a:ext cx="3794680" cy="3794680"/>
              </a:xfrm>
              <a:prstGeom prst="rightArrow">
                <a:avLst>
                  <a:gd name="adj1" fmla="val 50000"/>
                  <a:gd name="adj2" fmla="val 35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5975">
                    <a:solidFill>
                      <a:srgbClr val="FFFFFF"/>
                    </a:solidFill>
                  </a:defRPr>
                </a:pPr>
                <a:endParaRPr/>
              </a:p>
            </p:txBody>
          </p:sp>
          <p:sp>
            <p:nvSpPr>
              <p:cNvPr id="424" name="Shape 424"/>
              <p:cNvSpPr/>
              <p:nvPr/>
            </p:nvSpPr>
            <p:spPr>
              <a:xfrm>
                <a:off x="664068" y="1204844"/>
                <a:ext cx="3130612" cy="13849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800" b="1">
                    <a:solidFill>
                      <a:srgbClr val="FFFFFF"/>
                    </a:solidFill>
                  </a:defRPr>
                </a:pPr>
                <a:r>
                  <a:rPr dirty="0"/>
                  <a:t>Twitter:</a:t>
                </a:r>
                <a:r>
                  <a:rPr lang="es-ES" dirty="0"/>
                  <a:t> </a:t>
                </a:r>
                <a:r>
                  <a:rPr lang="es-EC" dirty="0"/>
                  <a:t>59</a:t>
                </a:r>
                <a:r>
                  <a:rPr dirty="0"/>
                  <a:t>.</a:t>
                </a:r>
                <a:r>
                  <a:rPr lang="es-EC" dirty="0"/>
                  <a:t>018</a:t>
                </a:r>
                <a:endParaRPr sz="5975" dirty="0"/>
              </a:p>
              <a:p>
                <a:pPr algn="ctr">
                  <a:defRPr sz="2800" b="1">
                    <a:solidFill>
                      <a:srgbClr val="FFFFFF"/>
                    </a:solidFill>
                  </a:defRPr>
                </a:pPr>
                <a:r>
                  <a:rPr dirty="0"/>
                  <a:t>Facebook: </a:t>
                </a:r>
                <a:r>
                  <a:rPr lang="es-EC" dirty="0"/>
                  <a:t>26.352</a:t>
                </a:r>
              </a:p>
              <a:p>
                <a:pPr algn="ctr">
                  <a:defRPr sz="2800" b="1">
                    <a:solidFill>
                      <a:srgbClr val="FFFFFF"/>
                    </a:solidFill>
                  </a:defRPr>
                </a:pPr>
                <a:r>
                  <a:rPr lang="es-EC" dirty="0"/>
                  <a:t>Instagram: 112</a:t>
                </a:r>
                <a:endParaRPr dirty="0"/>
              </a:p>
            </p:txBody>
          </p:sp>
        </p:grpSp>
        <p:grpSp>
          <p:nvGrpSpPr>
            <p:cNvPr id="428" name="Group 428"/>
            <p:cNvGrpSpPr/>
            <p:nvPr/>
          </p:nvGrpSpPr>
          <p:grpSpPr>
            <a:xfrm>
              <a:off x="4174147" y="0"/>
              <a:ext cx="3794681" cy="3794681"/>
              <a:chOff x="0" y="0"/>
              <a:chExt cx="3794680" cy="3794680"/>
            </a:xfrm>
          </p:grpSpPr>
          <p:sp>
            <p:nvSpPr>
              <p:cNvPr id="426" name="Shape 426"/>
              <p:cNvSpPr/>
              <p:nvPr/>
            </p:nvSpPr>
            <p:spPr>
              <a:xfrm>
                <a:off x="0" y="0"/>
                <a:ext cx="3794680" cy="3794680"/>
              </a:xfrm>
              <a:prstGeom prst="rightArrow">
                <a:avLst>
                  <a:gd name="adj1" fmla="val 50000"/>
                  <a:gd name="adj2" fmla="val 35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5975">
                    <a:solidFill>
                      <a:srgbClr val="FFFFFF"/>
                    </a:solidFill>
                  </a:defRPr>
                </a:pPr>
                <a:endParaRPr/>
              </a:p>
            </p:txBody>
          </p:sp>
          <p:sp>
            <p:nvSpPr>
              <p:cNvPr id="427" name="Shape 427"/>
              <p:cNvSpPr/>
              <p:nvPr/>
            </p:nvSpPr>
            <p:spPr>
              <a:xfrm>
                <a:off x="0" y="1204843"/>
                <a:ext cx="3130611" cy="13849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2800" b="1">
                    <a:solidFill>
                      <a:srgbClr val="FFFFFF"/>
                    </a:solidFill>
                  </a:defRPr>
                </a:pPr>
                <a:r>
                  <a:rPr dirty="0"/>
                  <a:t>Twitter: </a:t>
                </a:r>
                <a:r>
                  <a:rPr lang="es-EC" dirty="0"/>
                  <a:t>63.567</a:t>
                </a:r>
                <a:endParaRPr sz="5975" dirty="0"/>
              </a:p>
              <a:p>
                <a:pPr algn="ctr">
                  <a:defRPr sz="2800" b="1">
                    <a:solidFill>
                      <a:srgbClr val="FFFFFF"/>
                    </a:solidFill>
                  </a:defRPr>
                </a:pPr>
                <a:r>
                  <a:rPr dirty="0"/>
                  <a:t>Facebook: </a:t>
                </a:r>
                <a:r>
                  <a:rPr lang="es-EC" dirty="0"/>
                  <a:t>34.141</a:t>
                </a:r>
              </a:p>
              <a:p>
                <a:pPr algn="ctr">
                  <a:defRPr sz="2800" b="1">
                    <a:solidFill>
                      <a:srgbClr val="FFFFFF"/>
                    </a:solidFill>
                  </a:defRPr>
                </a:pPr>
                <a:r>
                  <a:rPr lang="es-EC" dirty="0"/>
                  <a:t>Instagram: 877</a:t>
                </a:r>
                <a:endParaRPr dirty="0"/>
              </a:p>
            </p:txBody>
          </p:sp>
        </p:grpSp>
      </p:grpSp>
      <p:sp>
        <p:nvSpPr>
          <p:cNvPr id="434" name="Shape 434"/>
          <p:cNvSpPr/>
          <p:nvPr/>
        </p:nvSpPr>
        <p:spPr>
          <a:xfrm>
            <a:off x="1979711" y="1222880"/>
            <a:ext cx="5184577" cy="2123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a:latin typeface="Century Gothic"/>
                <a:ea typeface="Century Gothic"/>
                <a:cs typeface="Century Gothic"/>
                <a:sym typeface="Century Gothic"/>
              </a:defRPr>
            </a:pPr>
            <a:r>
              <a:t>El incremento de seguidores a favorecido  el contacto entre individuos.  La ciudadanía puede conocer el trabajo desplegado como Gobierno Nacional  en las redes institucionales, formando un conocimiento directo o, incluso, generando una retroalimentación constante entre persona y Estado.</a:t>
            </a:r>
            <a:br/>
            <a:endParaRPr/>
          </a:p>
        </p:txBody>
      </p:sp>
      <p:pic>
        <p:nvPicPr>
          <p:cNvPr id="19" name="NUEVOS LOGOS.png">
            <a:extLst>
              <a:ext uri="{FF2B5EF4-FFF2-40B4-BE49-F238E27FC236}">
                <a16:creationId xmlns:a16="http://schemas.microsoft.com/office/drawing/2014/main" id="{E1E48742-7E38-489B-AC41-2E158817482B}"/>
              </a:ext>
            </a:extLst>
          </p:cNvPr>
          <p:cNvPicPr>
            <a:picLocks noChangeAspect="1"/>
          </p:cNvPicPr>
          <p:nvPr/>
        </p:nvPicPr>
        <p:blipFill>
          <a:blip r:embed="rId3"/>
          <a:stretch>
            <a:fillRect/>
          </a:stretch>
        </p:blipFill>
        <p:spPr>
          <a:xfrm>
            <a:off x="6682140" y="4618285"/>
            <a:ext cx="2307246" cy="2308693"/>
          </a:xfrm>
          <a:prstGeom prst="rect">
            <a:avLst/>
          </a:prstGeom>
          <a:ln w="12700">
            <a:miter lim="400000"/>
          </a:ln>
        </p:spPr>
      </p:pic>
      <p:pic>
        <p:nvPicPr>
          <p:cNvPr id="20" name="LOGO GOBERNACION DE LA PROVINCIA DE MANABÍ.png">
            <a:extLst>
              <a:ext uri="{FF2B5EF4-FFF2-40B4-BE49-F238E27FC236}">
                <a16:creationId xmlns:a16="http://schemas.microsoft.com/office/drawing/2014/main" id="{B14B08E9-9EC1-461D-9179-79743922BACD}"/>
              </a:ext>
            </a:extLst>
          </p:cNvPr>
          <p:cNvPicPr>
            <a:picLocks noChangeAspect="1"/>
          </p:cNvPicPr>
          <p:nvPr/>
        </p:nvPicPr>
        <p:blipFill>
          <a:blip r:embed="rId4"/>
          <a:stretch>
            <a:fillRect/>
          </a:stretch>
        </p:blipFill>
        <p:spPr>
          <a:xfrm>
            <a:off x="32409" y="5128692"/>
            <a:ext cx="4958567" cy="3718925"/>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525</TotalTime>
  <Words>543</Words>
  <Application>Microsoft Office PowerPoint</Application>
  <PresentationFormat>Presentación en pantalla (4:3)</PresentationFormat>
  <Paragraphs>142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Berlin Sans FB</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MERY</dc:creator>
  <cp:lastModifiedBy>MERY</cp:lastModifiedBy>
  <cp:revision>26</cp:revision>
  <cp:lastPrinted>2020-09-30T14:32:38Z</cp:lastPrinted>
  <dcterms:modified xsi:type="dcterms:W3CDTF">2021-05-14T18:21:03Z</dcterms:modified>
</cp:coreProperties>
</file>